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79" r:id="rId6"/>
    <p:sldId id="262" r:id="rId7"/>
    <p:sldId id="260" r:id="rId8"/>
    <p:sldId id="261" r:id="rId9"/>
    <p:sldId id="282" r:id="rId10"/>
    <p:sldId id="415" r:id="rId11"/>
    <p:sldId id="416" r:id="rId12"/>
    <p:sldId id="417" r:id="rId13"/>
    <p:sldId id="264" r:id="rId14"/>
    <p:sldId id="418" r:id="rId15"/>
    <p:sldId id="283" r:id="rId16"/>
    <p:sldId id="284" r:id="rId17"/>
    <p:sldId id="423" r:id="rId18"/>
    <p:sldId id="280" r:id="rId19"/>
    <p:sldId id="419" r:id="rId20"/>
    <p:sldId id="420" r:id="rId21"/>
    <p:sldId id="421" r:id="rId22"/>
    <p:sldId id="422" r:id="rId23"/>
    <p:sldId id="274" r:id="rId24"/>
    <p:sldId id="426" r:id="rId25"/>
    <p:sldId id="424" r:id="rId26"/>
    <p:sldId id="425" r:id="rId27"/>
    <p:sldId id="427" r:id="rId28"/>
    <p:sldId id="441" r:id="rId29"/>
    <p:sldId id="266" r:id="rId30"/>
    <p:sldId id="431" r:id="rId31"/>
    <p:sldId id="263" r:id="rId32"/>
    <p:sldId id="276" r:id="rId33"/>
    <p:sldId id="451" r:id="rId34"/>
    <p:sldId id="277" r:id="rId35"/>
    <p:sldId id="278" r:id="rId36"/>
    <p:sldId id="437" r:id="rId37"/>
    <p:sldId id="272" r:id="rId38"/>
    <p:sldId id="275" r:id="rId39"/>
    <p:sldId id="265" r:id="rId40"/>
    <p:sldId id="450" r:id="rId41"/>
    <p:sldId id="273" r:id="rId42"/>
    <p:sldId id="281" r:id="rId43"/>
    <p:sldId id="446" r:id="rId44"/>
    <p:sldId id="428" r:id="rId45"/>
    <p:sldId id="429" r:id="rId46"/>
    <p:sldId id="267" r:id="rId47"/>
    <p:sldId id="270" r:id="rId48"/>
    <p:sldId id="430" r:id="rId49"/>
    <p:sldId id="443" r:id="rId50"/>
    <p:sldId id="444" r:id="rId51"/>
    <p:sldId id="268" r:id="rId52"/>
    <p:sldId id="445" r:id="rId53"/>
    <p:sldId id="433" r:id="rId54"/>
    <p:sldId id="434" r:id="rId55"/>
    <p:sldId id="435" r:id="rId56"/>
    <p:sldId id="269" r:id="rId57"/>
    <p:sldId id="432" r:id="rId58"/>
    <p:sldId id="438" r:id="rId59"/>
    <p:sldId id="439" r:id="rId60"/>
    <p:sldId id="436" r:id="rId61"/>
    <p:sldId id="440" r:id="rId62"/>
    <p:sldId id="442" r:id="rId63"/>
    <p:sldId id="452" r:id="rId64"/>
    <p:sldId id="447" r:id="rId65"/>
    <p:sldId id="448" r:id="rId66"/>
    <p:sldId id="44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221" autoAdjust="0"/>
  </p:normalViewPr>
  <p:slideViewPr>
    <p:cSldViewPr snapToGrid="0">
      <p:cViewPr varScale="1">
        <p:scale>
          <a:sx n="86" d="100"/>
          <a:sy n="86" d="100"/>
        </p:scale>
        <p:origin x="7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37701-F374-44F7-8303-463E700952A6}" type="datetimeFigureOut">
              <a:rPr lang="en-US" smtClean="0"/>
              <a:t>8/19/2019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6B2CE-FD36-45B7-9D69-3C539F8B8276}" type="slidenum">
              <a:rPr lang="en-US" smtClean="0"/>
              <a:t>‹#›</a:t>
            </a:fld>
            <a:endParaRPr lang="en-US" dirty="0"/>
          </a:p>
        </p:txBody>
      </p:sp>
    </p:spTree>
    <p:extLst>
      <p:ext uri="{BB962C8B-B14F-4D97-AF65-F5344CB8AC3E}">
        <p14:creationId xmlns:p14="http://schemas.microsoft.com/office/powerpoint/2010/main" val="67384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 You “know” your idea is good without any kind of research to back it up. You need a well-designed plan which is supported by data. Model best practices. </a:t>
            </a:r>
          </a:p>
          <a:p>
            <a:r>
              <a:rPr lang="en-US" dirty="0"/>
              <a:t>Length – a major complaint is that you never have enough room to tell your story. Grants are about saying less rather than more. Describe your idea in a succinct and precise manner – indicates that it has been well thought out. If you want to be a better grant writer take a journalism class. </a:t>
            </a:r>
          </a:p>
          <a:p>
            <a:r>
              <a:rPr lang="en-US" dirty="0"/>
              <a:t>Size – you bypass smaller grants going only after big, more competitive grants</a:t>
            </a:r>
          </a:p>
          <a:p>
            <a:endParaRPr lang="en-US" dirty="0"/>
          </a:p>
        </p:txBody>
      </p:sp>
      <p:sp>
        <p:nvSpPr>
          <p:cNvPr id="4" name="Slide Number Placeholder 3"/>
          <p:cNvSpPr>
            <a:spLocks noGrp="1"/>
          </p:cNvSpPr>
          <p:nvPr>
            <p:ph type="sldNum" sz="quarter" idx="5"/>
          </p:nvPr>
        </p:nvSpPr>
        <p:spPr/>
        <p:txBody>
          <a:bodyPr/>
          <a:lstStyle/>
          <a:p>
            <a:fld id="{C5A6B2CE-FD36-45B7-9D69-3C539F8B8276}" type="slidenum">
              <a:rPr lang="en-US" smtClean="0"/>
              <a:t>6</a:t>
            </a:fld>
            <a:endParaRPr lang="en-US" dirty="0"/>
          </a:p>
        </p:txBody>
      </p:sp>
    </p:spTree>
    <p:extLst>
      <p:ext uri="{BB962C8B-B14F-4D97-AF65-F5344CB8AC3E}">
        <p14:creationId xmlns:p14="http://schemas.microsoft.com/office/powerpoint/2010/main" val="107450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23</a:t>
            </a:fld>
            <a:endParaRPr lang="en-US" dirty="0"/>
          </a:p>
        </p:txBody>
      </p:sp>
    </p:spTree>
    <p:extLst>
      <p:ext uri="{BB962C8B-B14F-4D97-AF65-F5344CB8AC3E}">
        <p14:creationId xmlns:p14="http://schemas.microsoft.com/office/powerpoint/2010/main" val="24132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24</a:t>
            </a:fld>
            <a:endParaRPr lang="en-US" dirty="0"/>
          </a:p>
        </p:txBody>
      </p:sp>
    </p:spTree>
    <p:extLst>
      <p:ext uri="{BB962C8B-B14F-4D97-AF65-F5344CB8AC3E}">
        <p14:creationId xmlns:p14="http://schemas.microsoft.com/office/powerpoint/2010/main" val="298580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25</a:t>
            </a:fld>
            <a:endParaRPr lang="en-US" dirty="0"/>
          </a:p>
        </p:txBody>
      </p:sp>
    </p:spTree>
    <p:extLst>
      <p:ext uri="{BB962C8B-B14F-4D97-AF65-F5344CB8AC3E}">
        <p14:creationId xmlns:p14="http://schemas.microsoft.com/office/powerpoint/2010/main" val="426705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26</a:t>
            </a:fld>
            <a:endParaRPr lang="en-US" dirty="0"/>
          </a:p>
        </p:txBody>
      </p:sp>
    </p:spTree>
    <p:extLst>
      <p:ext uri="{BB962C8B-B14F-4D97-AF65-F5344CB8AC3E}">
        <p14:creationId xmlns:p14="http://schemas.microsoft.com/office/powerpoint/2010/main" val="426312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27</a:t>
            </a:fld>
            <a:endParaRPr lang="en-US" dirty="0"/>
          </a:p>
        </p:txBody>
      </p:sp>
    </p:spTree>
    <p:extLst>
      <p:ext uri="{BB962C8B-B14F-4D97-AF65-F5344CB8AC3E}">
        <p14:creationId xmlns:p14="http://schemas.microsoft.com/office/powerpoint/2010/main" val="199837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families with sick children together and near the care and resources they need. Ronald McDonald</a:t>
            </a:r>
          </a:p>
          <a:p>
            <a:r>
              <a:rPr lang="en-US" dirty="0"/>
              <a:t>Making the world a better place. Pathways for Change</a:t>
            </a: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28</a:t>
            </a:fld>
            <a:endParaRPr lang="en-US" dirty="0"/>
          </a:p>
        </p:txBody>
      </p:sp>
    </p:spTree>
    <p:extLst>
      <p:ext uri="{BB962C8B-B14F-4D97-AF65-F5344CB8AC3E}">
        <p14:creationId xmlns:p14="http://schemas.microsoft.com/office/powerpoint/2010/main" val="132544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29</a:t>
            </a:fld>
            <a:endParaRPr lang="en-US" dirty="0"/>
          </a:p>
        </p:txBody>
      </p:sp>
    </p:spTree>
    <p:extLst>
      <p:ext uri="{BB962C8B-B14F-4D97-AF65-F5344CB8AC3E}">
        <p14:creationId xmlns:p14="http://schemas.microsoft.com/office/powerpoint/2010/main" val="303576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30</a:t>
            </a:fld>
            <a:endParaRPr lang="en-US" dirty="0"/>
          </a:p>
        </p:txBody>
      </p:sp>
    </p:spTree>
    <p:extLst>
      <p:ext uri="{BB962C8B-B14F-4D97-AF65-F5344CB8AC3E}">
        <p14:creationId xmlns:p14="http://schemas.microsoft.com/office/powerpoint/2010/main" val="182446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Institutional narrative</a:t>
            </a:r>
          </a:p>
        </p:txBody>
      </p:sp>
      <p:sp>
        <p:nvSpPr>
          <p:cNvPr id="4" name="Slide Number Placeholder 3"/>
          <p:cNvSpPr>
            <a:spLocks noGrp="1"/>
          </p:cNvSpPr>
          <p:nvPr>
            <p:ph type="sldNum" sz="quarter" idx="10"/>
          </p:nvPr>
        </p:nvSpPr>
        <p:spPr/>
        <p:txBody>
          <a:bodyPr/>
          <a:lstStyle/>
          <a:p>
            <a:fld id="{C5A6B2CE-FD36-45B7-9D69-3C539F8B8276}" type="slidenum">
              <a:rPr lang="en-US" smtClean="0"/>
              <a:t>31</a:t>
            </a:fld>
            <a:endParaRPr lang="en-US" dirty="0"/>
          </a:p>
        </p:txBody>
      </p:sp>
    </p:spTree>
    <p:extLst>
      <p:ext uri="{BB962C8B-B14F-4D97-AF65-F5344CB8AC3E}">
        <p14:creationId xmlns:p14="http://schemas.microsoft.com/office/powerpoint/2010/main" val="228477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32</a:t>
            </a:fld>
            <a:endParaRPr lang="en-US" dirty="0"/>
          </a:p>
        </p:txBody>
      </p:sp>
    </p:spTree>
    <p:extLst>
      <p:ext uri="{BB962C8B-B14F-4D97-AF65-F5344CB8AC3E}">
        <p14:creationId xmlns:p14="http://schemas.microsoft.com/office/powerpoint/2010/main" val="109939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Project grants – acquisition of equipment for a computer lab; funding for an art exhibit</a:t>
            </a:r>
          </a:p>
          <a:p>
            <a:r>
              <a:rPr lang="en-US" altLang="en-US" dirty="0">
                <a:latin typeface="Arial" panose="020B0604020202020204" pitchFamily="34" charset="0"/>
              </a:rPr>
              <a:t>Program grants – mentoring program, job-preparation </a:t>
            </a:r>
          </a:p>
          <a:p>
            <a:r>
              <a:rPr lang="en-US" altLang="en-US" dirty="0">
                <a:latin typeface="Arial" panose="020B0604020202020204" pitchFamily="34" charset="0"/>
              </a:rPr>
              <a:t>Operating grants –rent, utilities, staff costs – expect results (increase income, move to a larger facility, etc.)</a:t>
            </a:r>
          </a:p>
          <a:p>
            <a:r>
              <a:rPr lang="en-US" altLang="en-US" dirty="0">
                <a:latin typeface="Arial" panose="020B0604020202020204" pitchFamily="34" charset="0"/>
              </a:rPr>
              <a:t>Organizational Effectiveness grants – study practices, hire a consultant to develop a program; carry out recommendations of a consultant, implement internal strategies to improve outcomes</a:t>
            </a:r>
          </a:p>
          <a:p>
            <a:r>
              <a:rPr lang="en-US" altLang="en-US" dirty="0">
                <a:latin typeface="Arial" panose="020B0604020202020204" pitchFamily="34" charset="0"/>
              </a:rPr>
              <a:t>Capacity-building grants – implement annual campaign; purchase corporate/foundation directories; build a new exhibit to bring in more visitors/income</a:t>
            </a:r>
          </a:p>
          <a:p>
            <a:r>
              <a:rPr lang="en-US" altLang="en-US" dirty="0">
                <a:latin typeface="Arial" panose="020B0604020202020204" pitchFamily="34" charset="0"/>
              </a:rPr>
              <a:t>Capital – equipment, structures, buildings, and major equipment</a:t>
            </a:r>
          </a:p>
          <a:p>
            <a:r>
              <a:rPr lang="en-US" altLang="en-US" dirty="0">
                <a:latin typeface="Arial" panose="020B0604020202020204" pitchFamily="34" charset="0"/>
              </a:rPr>
              <a:t>Endowment – Principal funds aren’t spent, only the interest is spent each year for general operating expenses or earmarked purposes</a:t>
            </a: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7</a:t>
            </a:fld>
            <a:endParaRPr lang="en-US" dirty="0"/>
          </a:p>
        </p:txBody>
      </p:sp>
    </p:spTree>
    <p:extLst>
      <p:ext uri="{BB962C8B-B14F-4D97-AF65-F5344CB8AC3E}">
        <p14:creationId xmlns:p14="http://schemas.microsoft.com/office/powerpoint/2010/main" val="134597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33</a:t>
            </a:fld>
            <a:endParaRPr lang="en-US" dirty="0"/>
          </a:p>
        </p:txBody>
      </p:sp>
    </p:spTree>
    <p:extLst>
      <p:ext uri="{BB962C8B-B14F-4D97-AF65-F5344CB8AC3E}">
        <p14:creationId xmlns:p14="http://schemas.microsoft.com/office/powerpoint/2010/main" val="156135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34</a:t>
            </a:fld>
            <a:endParaRPr lang="en-US" dirty="0"/>
          </a:p>
        </p:txBody>
      </p:sp>
    </p:spTree>
    <p:extLst>
      <p:ext uri="{BB962C8B-B14F-4D97-AF65-F5344CB8AC3E}">
        <p14:creationId xmlns:p14="http://schemas.microsoft.com/office/powerpoint/2010/main" val="376361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35</a:t>
            </a:fld>
            <a:endParaRPr lang="en-US" dirty="0"/>
          </a:p>
        </p:txBody>
      </p:sp>
    </p:spTree>
    <p:extLst>
      <p:ext uri="{BB962C8B-B14F-4D97-AF65-F5344CB8AC3E}">
        <p14:creationId xmlns:p14="http://schemas.microsoft.com/office/powerpoint/2010/main" val="283052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Use calculation</a:t>
            </a:r>
          </a:p>
        </p:txBody>
      </p:sp>
      <p:sp>
        <p:nvSpPr>
          <p:cNvPr id="4" name="Slide Number Placeholder 3"/>
          <p:cNvSpPr>
            <a:spLocks noGrp="1"/>
          </p:cNvSpPr>
          <p:nvPr>
            <p:ph type="sldNum" sz="quarter" idx="10"/>
          </p:nvPr>
        </p:nvSpPr>
        <p:spPr/>
        <p:txBody>
          <a:bodyPr/>
          <a:lstStyle/>
          <a:p>
            <a:fld id="{C5A6B2CE-FD36-45B7-9D69-3C539F8B8276}" type="slidenum">
              <a:rPr lang="en-US" smtClean="0"/>
              <a:t>36</a:t>
            </a:fld>
            <a:endParaRPr lang="en-US" dirty="0"/>
          </a:p>
        </p:txBody>
      </p:sp>
    </p:spTree>
    <p:extLst>
      <p:ext uri="{BB962C8B-B14F-4D97-AF65-F5344CB8AC3E}">
        <p14:creationId xmlns:p14="http://schemas.microsoft.com/office/powerpoint/2010/main" val="270962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37</a:t>
            </a:fld>
            <a:endParaRPr lang="en-US" dirty="0"/>
          </a:p>
        </p:txBody>
      </p:sp>
    </p:spTree>
    <p:extLst>
      <p:ext uri="{BB962C8B-B14F-4D97-AF65-F5344CB8AC3E}">
        <p14:creationId xmlns:p14="http://schemas.microsoft.com/office/powerpoint/2010/main" val="406325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38</a:t>
            </a:fld>
            <a:endParaRPr lang="en-US" dirty="0"/>
          </a:p>
        </p:txBody>
      </p:sp>
    </p:spTree>
    <p:extLst>
      <p:ext uri="{BB962C8B-B14F-4D97-AF65-F5344CB8AC3E}">
        <p14:creationId xmlns:p14="http://schemas.microsoft.com/office/powerpoint/2010/main" val="130730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39</a:t>
            </a:fld>
            <a:endParaRPr lang="en-US" dirty="0"/>
          </a:p>
        </p:txBody>
      </p:sp>
    </p:spTree>
    <p:extLst>
      <p:ext uri="{BB962C8B-B14F-4D97-AF65-F5344CB8AC3E}">
        <p14:creationId xmlns:p14="http://schemas.microsoft.com/office/powerpoint/2010/main" val="32419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40</a:t>
            </a:fld>
            <a:endParaRPr lang="en-US" dirty="0"/>
          </a:p>
        </p:txBody>
      </p:sp>
    </p:spTree>
    <p:extLst>
      <p:ext uri="{BB962C8B-B14F-4D97-AF65-F5344CB8AC3E}">
        <p14:creationId xmlns:p14="http://schemas.microsoft.com/office/powerpoint/2010/main" val="1341864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42</a:t>
            </a:fld>
            <a:endParaRPr lang="en-US" dirty="0"/>
          </a:p>
        </p:txBody>
      </p:sp>
    </p:spTree>
    <p:extLst>
      <p:ext uri="{BB962C8B-B14F-4D97-AF65-F5344CB8AC3E}">
        <p14:creationId xmlns:p14="http://schemas.microsoft.com/office/powerpoint/2010/main" val="3574570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43</a:t>
            </a:fld>
            <a:endParaRPr lang="en-US" dirty="0"/>
          </a:p>
        </p:txBody>
      </p:sp>
    </p:spTree>
    <p:extLst>
      <p:ext uri="{BB962C8B-B14F-4D97-AF65-F5344CB8AC3E}">
        <p14:creationId xmlns:p14="http://schemas.microsoft.com/office/powerpoint/2010/main" val="341528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6D9520A-FBF7-4269-9DC9-853326E72644}"/>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1" tIns="46145" rIns="92291" bIns="46145"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A80DB9F5-7EFB-4FE6-9871-17DB4D09E9E4}" type="slidenum">
              <a:rPr lang="en-US" altLang="en-US" sz="1300">
                <a:latin typeface="Arial" panose="020B0604020202020204" pitchFamily="34" charset="0"/>
              </a:rPr>
              <a:pPr algn="r" eaLnBrk="1" hangingPunct="1"/>
              <a:t>10</a:t>
            </a:fld>
            <a:endParaRPr lang="en-US" altLang="en-US" sz="1300" dirty="0">
              <a:latin typeface="Arial" panose="020B0604020202020204" pitchFamily="34" charset="0"/>
            </a:endParaRPr>
          </a:p>
        </p:txBody>
      </p:sp>
      <p:sp>
        <p:nvSpPr>
          <p:cNvPr id="29699" name="Rectangle 2">
            <a:extLst>
              <a:ext uri="{FF2B5EF4-FFF2-40B4-BE49-F238E27FC236}">
                <a16:creationId xmlns:a16="http://schemas.microsoft.com/office/drawing/2014/main" id="{C5967987-EF5E-4117-AD99-8A4B5578DA9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F1B4913-E104-4FF6-86CB-AAAC822DC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44</a:t>
            </a:fld>
            <a:endParaRPr lang="en-US" dirty="0"/>
          </a:p>
        </p:txBody>
      </p:sp>
    </p:spTree>
    <p:extLst>
      <p:ext uri="{BB962C8B-B14F-4D97-AF65-F5344CB8AC3E}">
        <p14:creationId xmlns:p14="http://schemas.microsoft.com/office/powerpoint/2010/main" val="417415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45</a:t>
            </a:fld>
            <a:endParaRPr lang="en-US" dirty="0"/>
          </a:p>
        </p:txBody>
      </p:sp>
    </p:spTree>
    <p:extLst>
      <p:ext uri="{BB962C8B-B14F-4D97-AF65-F5344CB8AC3E}">
        <p14:creationId xmlns:p14="http://schemas.microsoft.com/office/powerpoint/2010/main" val="216130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47</a:t>
            </a:fld>
            <a:endParaRPr lang="en-US" dirty="0"/>
          </a:p>
        </p:txBody>
      </p:sp>
    </p:spTree>
    <p:extLst>
      <p:ext uri="{BB962C8B-B14F-4D97-AF65-F5344CB8AC3E}">
        <p14:creationId xmlns:p14="http://schemas.microsoft.com/office/powerpoint/2010/main" val="26103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48</a:t>
            </a:fld>
            <a:endParaRPr lang="en-US" dirty="0"/>
          </a:p>
        </p:txBody>
      </p:sp>
    </p:spTree>
    <p:extLst>
      <p:ext uri="{BB962C8B-B14F-4D97-AF65-F5344CB8AC3E}">
        <p14:creationId xmlns:p14="http://schemas.microsoft.com/office/powerpoint/2010/main" val="186649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49</a:t>
            </a:fld>
            <a:endParaRPr lang="en-US" dirty="0"/>
          </a:p>
        </p:txBody>
      </p:sp>
    </p:spTree>
    <p:extLst>
      <p:ext uri="{BB962C8B-B14F-4D97-AF65-F5344CB8AC3E}">
        <p14:creationId xmlns:p14="http://schemas.microsoft.com/office/powerpoint/2010/main" val="1609162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50</a:t>
            </a:fld>
            <a:endParaRPr lang="en-US" dirty="0"/>
          </a:p>
        </p:txBody>
      </p:sp>
    </p:spTree>
    <p:extLst>
      <p:ext uri="{BB962C8B-B14F-4D97-AF65-F5344CB8AC3E}">
        <p14:creationId xmlns:p14="http://schemas.microsoft.com/office/powerpoint/2010/main" val="3005693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51</a:t>
            </a:fld>
            <a:endParaRPr lang="en-US" dirty="0"/>
          </a:p>
        </p:txBody>
      </p:sp>
    </p:spTree>
    <p:extLst>
      <p:ext uri="{BB962C8B-B14F-4D97-AF65-F5344CB8AC3E}">
        <p14:creationId xmlns:p14="http://schemas.microsoft.com/office/powerpoint/2010/main" val="1897716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52</a:t>
            </a:fld>
            <a:endParaRPr lang="en-US" dirty="0"/>
          </a:p>
        </p:txBody>
      </p:sp>
    </p:spTree>
    <p:extLst>
      <p:ext uri="{BB962C8B-B14F-4D97-AF65-F5344CB8AC3E}">
        <p14:creationId xmlns:p14="http://schemas.microsoft.com/office/powerpoint/2010/main" val="267365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Institutional narrative</a:t>
            </a:r>
          </a:p>
        </p:txBody>
      </p:sp>
      <p:sp>
        <p:nvSpPr>
          <p:cNvPr id="4" name="Slide Number Placeholder 3"/>
          <p:cNvSpPr>
            <a:spLocks noGrp="1"/>
          </p:cNvSpPr>
          <p:nvPr>
            <p:ph type="sldNum" sz="quarter" idx="10"/>
          </p:nvPr>
        </p:nvSpPr>
        <p:spPr/>
        <p:txBody>
          <a:bodyPr/>
          <a:lstStyle/>
          <a:p>
            <a:fld id="{C5A6B2CE-FD36-45B7-9D69-3C539F8B8276}" type="slidenum">
              <a:rPr lang="en-US" smtClean="0"/>
              <a:t>15</a:t>
            </a:fld>
            <a:endParaRPr lang="en-US" dirty="0"/>
          </a:p>
        </p:txBody>
      </p:sp>
    </p:spTree>
    <p:extLst>
      <p:ext uri="{BB962C8B-B14F-4D97-AF65-F5344CB8AC3E}">
        <p14:creationId xmlns:p14="http://schemas.microsoft.com/office/powerpoint/2010/main" val="32203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18</a:t>
            </a:fld>
            <a:endParaRPr lang="en-US" dirty="0"/>
          </a:p>
        </p:txBody>
      </p:sp>
    </p:spTree>
    <p:extLst>
      <p:ext uri="{BB962C8B-B14F-4D97-AF65-F5344CB8AC3E}">
        <p14:creationId xmlns:p14="http://schemas.microsoft.com/office/powerpoint/2010/main" val="406318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19</a:t>
            </a:fld>
            <a:endParaRPr lang="en-US" dirty="0"/>
          </a:p>
        </p:txBody>
      </p:sp>
    </p:spTree>
    <p:extLst>
      <p:ext uri="{BB962C8B-B14F-4D97-AF65-F5344CB8AC3E}">
        <p14:creationId xmlns:p14="http://schemas.microsoft.com/office/powerpoint/2010/main" val="178199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20</a:t>
            </a:fld>
            <a:endParaRPr lang="en-US" dirty="0"/>
          </a:p>
        </p:txBody>
      </p:sp>
    </p:spTree>
    <p:extLst>
      <p:ext uri="{BB962C8B-B14F-4D97-AF65-F5344CB8AC3E}">
        <p14:creationId xmlns:p14="http://schemas.microsoft.com/office/powerpoint/2010/main" val="189535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B2CE-FD36-45B7-9D69-3C539F8B8276}" type="slidenum">
              <a:rPr lang="en-US" smtClean="0"/>
              <a:t>21</a:t>
            </a:fld>
            <a:endParaRPr lang="en-US" dirty="0"/>
          </a:p>
        </p:txBody>
      </p:sp>
    </p:spTree>
    <p:extLst>
      <p:ext uri="{BB962C8B-B14F-4D97-AF65-F5344CB8AC3E}">
        <p14:creationId xmlns:p14="http://schemas.microsoft.com/office/powerpoint/2010/main" val="410350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circular reasoning:  Literacy levels are low because people can’t read.</a:t>
            </a:r>
          </a:p>
          <a:p>
            <a:r>
              <a:rPr lang="en-US" dirty="0"/>
              <a:t>Don’t make incorrect assumptions – There are X number of individuals in Florida over the age of 25 enrolled in baccalaureate programs (Census). Therefor, the remainder of the population over age 25 has less than a bachelors degree and could benefit from services.</a:t>
            </a:r>
          </a:p>
        </p:txBody>
      </p:sp>
      <p:sp>
        <p:nvSpPr>
          <p:cNvPr id="4" name="Slide Number Placeholder 3"/>
          <p:cNvSpPr>
            <a:spLocks noGrp="1"/>
          </p:cNvSpPr>
          <p:nvPr>
            <p:ph type="sldNum" sz="quarter" idx="10"/>
          </p:nvPr>
        </p:nvSpPr>
        <p:spPr/>
        <p:txBody>
          <a:bodyPr/>
          <a:lstStyle/>
          <a:p>
            <a:fld id="{C5A6B2CE-FD36-45B7-9D69-3C539F8B8276}" type="slidenum">
              <a:rPr lang="en-US" smtClean="0"/>
              <a:t>22</a:t>
            </a:fld>
            <a:endParaRPr lang="en-US" dirty="0"/>
          </a:p>
        </p:txBody>
      </p:sp>
    </p:spTree>
    <p:extLst>
      <p:ext uri="{BB962C8B-B14F-4D97-AF65-F5344CB8AC3E}">
        <p14:creationId xmlns:p14="http://schemas.microsoft.com/office/powerpoint/2010/main" val="298874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4007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389040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171792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283791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229782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93899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272542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355883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335773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277918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52D28E-8E5D-4955-8324-0BA79DFC5116}"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E1E9C-9400-408B-AED2-5D869473EBFD}" type="slidenum">
              <a:rPr lang="en-US" smtClean="0"/>
              <a:t>‹#›</a:t>
            </a:fld>
            <a:endParaRPr lang="en-US" dirty="0"/>
          </a:p>
        </p:txBody>
      </p:sp>
    </p:spTree>
    <p:extLst>
      <p:ext uri="{BB962C8B-B14F-4D97-AF65-F5344CB8AC3E}">
        <p14:creationId xmlns:p14="http://schemas.microsoft.com/office/powerpoint/2010/main" val="425299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2D28E-8E5D-4955-8324-0BA79DFC5116}" type="datetimeFigureOut">
              <a:rPr lang="en-US" smtClean="0"/>
              <a:t>8/19/2019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1E9C-9400-408B-AED2-5D869473EBFD}" type="slidenum">
              <a:rPr lang="en-US" smtClean="0"/>
              <a:t>‹#›</a:t>
            </a:fld>
            <a:endParaRPr lang="en-US" dirty="0"/>
          </a:p>
        </p:txBody>
      </p:sp>
    </p:spTree>
    <p:extLst>
      <p:ext uri="{BB962C8B-B14F-4D97-AF65-F5344CB8AC3E}">
        <p14:creationId xmlns:p14="http://schemas.microsoft.com/office/powerpoint/2010/main" val="126471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arget.com/gp/browse.html/ref=nav_t_logo/?node=1038576" TargetMode="External"/><Relationship Id="rId13" Type="http://schemas.openxmlformats.org/officeDocument/2006/relationships/image" Target="../media/image11.emf"/><Relationship Id="rId3" Type="http://schemas.openxmlformats.org/officeDocument/2006/relationships/hyperlink" Target="http://www.ed.gov/index.jhtml?src=a" TargetMode="Externa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neh.fed.us/grants/index.html"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3.png"/><Relationship Id="rId10" Type="http://schemas.openxmlformats.org/officeDocument/2006/relationships/hyperlink" Target="http://www.dol.gov/"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reshfromflorida.com/Business-Services/Grant-Opportunities/Food-Nutrition-and-Wellness-Gr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ls.gov/news.release/ecec.nr0.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douma@pensacolastate.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2868"/>
            <a:ext cx="9144000" cy="3804745"/>
          </a:xfrm>
        </p:spPr>
        <p:txBody>
          <a:bodyPr>
            <a:normAutofit fontScale="90000"/>
          </a:bodyPr>
          <a:lstStyle/>
          <a:p>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900" b="1" dirty="0">
                <a:solidFill>
                  <a:srgbClr val="0070C0"/>
                </a:solidFill>
                <a:latin typeface="Museo Slab 900"/>
              </a:rPr>
              <a:t>Surviving and Sustaining in a </a:t>
            </a:r>
            <a:br>
              <a:rPr lang="en-US" sz="4900" b="1" dirty="0">
                <a:solidFill>
                  <a:srgbClr val="0070C0"/>
                </a:solidFill>
                <a:latin typeface="Museo Slab 900"/>
              </a:rPr>
            </a:br>
            <a:r>
              <a:rPr lang="en-US" sz="4900" b="1" dirty="0">
                <a:solidFill>
                  <a:srgbClr val="0070C0"/>
                </a:solidFill>
                <a:latin typeface="Museo Slab 900"/>
              </a:rPr>
              <a:t>Grant Seeking World</a:t>
            </a:r>
            <a:br>
              <a:rPr lang="en-US" sz="4900" b="1" dirty="0">
                <a:solidFill>
                  <a:srgbClr val="0070C0"/>
                </a:solidFill>
                <a:latin typeface="Museo Slab 900"/>
              </a:rPr>
            </a:br>
            <a:r>
              <a:rPr lang="en-US" sz="4900" b="1" dirty="0">
                <a:solidFill>
                  <a:srgbClr val="0070C0"/>
                </a:solidFill>
                <a:latin typeface="Museo Slab 900"/>
              </a:rPr>
              <a:t/>
            </a:r>
            <a:br>
              <a:rPr lang="en-US" sz="4900" b="1" dirty="0">
                <a:solidFill>
                  <a:srgbClr val="0070C0"/>
                </a:solidFill>
                <a:latin typeface="Museo Slab 900"/>
              </a:rPr>
            </a:br>
            <a:r>
              <a:rPr lang="en-US" sz="2000" dirty="0">
                <a:solidFill>
                  <a:srgbClr val="0070C0"/>
                </a:solidFill>
                <a:latin typeface="Museo Slab 900"/>
              </a:rPr>
              <a:t>August 20, 2019</a:t>
            </a:r>
            <a:br>
              <a:rPr lang="en-US" sz="2000"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a:p>
            <a:pPr algn="l"/>
            <a:r>
              <a:rPr lang="en-US" sz="1800" b="1" dirty="0">
                <a:solidFill>
                  <a:srgbClr val="0070C0"/>
                </a:solidFill>
              </a:rPr>
              <a:t>Dr. Debbie Douma, Dean</a:t>
            </a:r>
          </a:p>
          <a:p>
            <a:pPr algn="l"/>
            <a:r>
              <a:rPr lang="en-US" sz="1800" b="1" dirty="0">
                <a:solidFill>
                  <a:srgbClr val="0070C0"/>
                </a:solidFill>
              </a:rPr>
              <a:t>Office of Grants &amp; Federal Programs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8354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F6D393C-7B05-4239-84E2-A237FCF7F02E}"/>
              </a:ext>
            </a:extLst>
          </p:cNvPr>
          <p:cNvSpPr>
            <a:spLocks noGrp="1" noChangeArrowheads="1"/>
          </p:cNvSpPr>
          <p:nvPr>
            <p:ph type="title" idx="4294967295"/>
          </p:nvPr>
        </p:nvSpPr>
        <p:spPr>
          <a:xfrm>
            <a:off x="1524000" y="274638"/>
            <a:ext cx="8229600" cy="1143000"/>
          </a:xfrm>
        </p:spPr>
        <p:txBody>
          <a:bodyPr/>
          <a:lstStyle/>
          <a:p>
            <a:pPr eaLnBrk="1" hangingPunct="1"/>
            <a:r>
              <a:rPr lang="en-US" altLang="en-US" sz="3400" dirty="0"/>
              <a:t/>
            </a:r>
            <a:br>
              <a:rPr lang="en-US" altLang="en-US" sz="3400" dirty="0"/>
            </a:br>
            <a:endParaRPr lang="en-US" altLang="en-US" sz="1900" dirty="0"/>
          </a:p>
        </p:txBody>
      </p:sp>
      <p:sp>
        <p:nvSpPr>
          <p:cNvPr id="28675" name="Rectangle 3">
            <a:extLst>
              <a:ext uri="{FF2B5EF4-FFF2-40B4-BE49-F238E27FC236}">
                <a16:creationId xmlns:a16="http://schemas.microsoft.com/office/drawing/2014/main" id="{4314B278-FDAD-46B5-AA43-DA965F7F6A4A}"/>
              </a:ext>
            </a:extLst>
          </p:cNvPr>
          <p:cNvSpPr>
            <a:spLocks noGrp="1" noChangeArrowheads="1"/>
          </p:cNvSpPr>
          <p:nvPr>
            <p:ph type="body" sz="half" idx="4294967295"/>
          </p:nvPr>
        </p:nvSpPr>
        <p:spPr>
          <a:xfrm>
            <a:off x="1524001" y="1752600"/>
            <a:ext cx="3927475" cy="4267200"/>
          </a:xfrm>
        </p:spPr>
        <p:txBody>
          <a:bodyPr/>
          <a:lstStyle/>
          <a:p>
            <a:pPr eaLnBrk="1" hangingPunct="1"/>
            <a:endParaRPr lang="en-US" altLang="en-US" sz="2200" dirty="0"/>
          </a:p>
          <a:p>
            <a:pPr eaLnBrk="1" hangingPunct="1"/>
            <a:endParaRPr lang="en-US" altLang="en-US" sz="2600" dirty="0"/>
          </a:p>
        </p:txBody>
      </p:sp>
      <p:sp>
        <p:nvSpPr>
          <p:cNvPr id="28676" name="Rectangle 4">
            <a:extLst>
              <a:ext uri="{FF2B5EF4-FFF2-40B4-BE49-F238E27FC236}">
                <a16:creationId xmlns:a16="http://schemas.microsoft.com/office/drawing/2014/main" id="{D2D0548C-FE4C-4BBB-8CB8-FC2E3695846C}"/>
              </a:ext>
            </a:extLst>
          </p:cNvPr>
          <p:cNvSpPr>
            <a:spLocks noGrp="1" noChangeArrowheads="1"/>
          </p:cNvSpPr>
          <p:nvPr>
            <p:ph type="body" sz="half" idx="4294967295"/>
          </p:nvPr>
        </p:nvSpPr>
        <p:spPr>
          <a:xfrm>
            <a:off x="2490788" y="2806700"/>
            <a:ext cx="7099300" cy="1531938"/>
          </a:xfrm>
        </p:spPr>
        <p:txBody>
          <a:bodyPr/>
          <a:lstStyle/>
          <a:p>
            <a:pPr algn="ctr" eaLnBrk="1" hangingPunct="1">
              <a:buFont typeface="Wingdings" panose="05000000000000000000" pitchFamily="2" charset="2"/>
              <a:buNone/>
            </a:pPr>
            <a:r>
              <a:rPr lang="en-US" altLang="en-US" sz="4800" dirty="0">
                <a:solidFill>
                  <a:srgbClr val="0070C0"/>
                </a:solidFill>
                <a:latin typeface="Bodoni MT Black" panose="020B0604020202020204" pitchFamily="18" charset="0"/>
              </a:rPr>
              <a:t>Research for Funding Organizations</a:t>
            </a:r>
          </a:p>
        </p:txBody>
      </p:sp>
      <p:pic>
        <p:nvPicPr>
          <p:cNvPr id="28677" name="Picture 5" descr="U.S. Department of Education: Promoting Educational Excellence for all Americans - Link to ED.gov Home Page">
            <a:hlinkClick r:id="rId3"/>
            <a:extLst>
              <a:ext uri="{FF2B5EF4-FFF2-40B4-BE49-F238E27FC236}">
                <a16:creationId xmlns:a16="http://schemas.microsoft.com/office/drawing/2014/main" id="{1909A547-4F30-4E9D-8100-CC11EA418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53113"/>
            <a:ext cx="4800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entertop">
            <a:extLst>
              <a:ext uri="{FF2B5EF4-FFF2-40B4-BE49-F238E27FC236}">
                <a16:creationId xmlns:a16="http://schemas.microsoft.com/office/drawing/2014/main" id="{111765FD-B286-4401-8B60-96B01C42C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58776"/>
            <a:ext cx="17526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NEH">
            <a:hlinkClick r:id="rId6"/>
            <a:extLst>
              <a:ext uri="{FF2B5EF4-FFF2-40B4-BE49-F238E27FC236}">
                <a16:creationId xmlns:a16="http://schemas.microsoft.com/office/drawing/2014/main" id="{D16F540C-1A3E-4FBC-95D0-ADEF4AFFAE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114801"/>
            <a:ext cx="1524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TARGET">
            <a:hlinkClick r:id="rId8"/>
            <a:extLst>
              <a:ext uri="{FF2B5EF4-FFF2-40B4-BE49-F238E27FC236}">
                <a16:creationId xmlns:a16="http://schemas.microsoft.com/office/drawing/2014/main" id="{89411752-6D7D-47C7-8036-4292FB4799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1913" y="1400175"/>
            <a:ext cx="10271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Seal of U.S. Department of Labor">
            <a:hlinkClick r:id="rId10"/>
            <a:extLst>
              <a:ext uri="{FF2B5EF4-FFF2-40B4-BE49-F238E27FC236}">
                <a16:creationId xmlns:a16="http://schemas.microsoft.com/office/drawing/2014/main" id="{CA6B131C-188B-48A3-B1B1-AAC213209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9225" y="1347788"/>
            <a:ext cx="14366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
            <a:extLst>
              <a:ext uri="{FF2B5EF4-FFF2-40B4-BE49-F238E27FC236}">
                <a16:creationId xmlns:a16="http://schemas.microsoft.com/office/drawing/2014/main" id="{196CCBE9-5747-40A0-A8DE-1F6A627FB35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33875" y="4398963"/>
            <a:ext cx="3200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4">
            <a:extLst>
              <a:ext uri="{FF2B5EF4-FFF2-40B4-BE49-F238E27FC236}">
                <a16:creationId xmlns:a16="http://schemas.microsoft.com/office/drawing/2014/main" id="{E29298E3-DF9E-40F5-8951-7A298861D27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90489"/>
            <a:ext cx="4419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5">
            <a:extLst>
              <a:ext uri="{FF2B5EF4-FFF2-40B4-BE49-F238E27FC236}">
                <a16:creationId xmlns:a16="http://schemas.microsoft.com/office/drawing/2014/main" id="{17DC3978-2FEC-4DF1-BB5D-318C3337EA8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228014" y="4840289"/>
            <a:ext cx="1362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6">
            <a:extLst>
              <a:ext uri="{FF2B5EF4-FFF2-40B4-BE49-F238E27FC236}">
                <a16:creationId xmlns:a16="http://schemas.microsoft.com/office/drawing/2014/main" id="{54ADDBF8-D84C-48A9-85AF-80D54E0A690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80089" y="1636714"/>
            <a:ext cx="2447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fontScale="90000"/>
          </a:bodyPr>
          <a:lstStyle/>
          <a:p>
            <a:pPr algn="ctr"/>
            <a:r>
              <a:rPr lang="en-US" sz="4000" b="1" dirty="0">
                <a:solidFill>
                  <a:srgbClr val="0070C0"/>
                </a:solidFill>
                <a:latin typeface="Museo Slab 900"/>
              </a:rPr>
              <a:t>A funding agency can be a …</a:t>
            </a:r>
            <a:br>
              <a:rPr lang="en-US" sz="4000" b="1" dirty="0">
                <a:solidFill>
                  <a:srgbClr val="0070C0"/>
                </a:solidFill>
                <a:latin typeface="Museo Slab 900"/>
              </a:rPr>
            </a:br>
            <a:endParaRPr lang="en-US" dirty="0"/>
          </a:p>
        </p:txBody>
      </p:sp>
      <p:sp>
        <p:nvSpPr>
          <p:cNvPr id="4" name="Content Placeholder 3"/>
          <p:cNvSpPr>
            <a:spLocks noGrp="1"/>
          </p:cNvSpPr>
          <p:nvPr>
            <p:ph idx="1"/>
          </p:nvPr>
        </p:nvSpPr>
        <p:spPr>
          <a:xfrm>
            <a:off x="354330" y="1124606"/>
            <a:ext cx="11567160" cy="5459074"/>
          </a:xfrm>
        </p:spPr>
        <p:txBody>
          <a:bodyPr>
            <a:normAutofit lnSpcReduction="10000"/>
          </a:bodyPr>
          <a:lstStyle/>
          <a:p>
            <a:pPr>
              <a:buFont typeface="Arial"/>
              <a:buChar char="•"/>
              <a:defRPr/>
            </a:pPr>
            <a:r>
              <a:rPr lang="en-US" b="1" dirty="0">
                <a:solidFill>
                  <a:srgbClr val="0070C0"/>
                </a:solidFill>
              </a:rPr>
              <a:t>Private nonprofit foundation</a:t>
            </a:r>
          </a:p>
          <a:p>
            <a:pPr lvl="1">
              <a:buFont typeface="Arial"/>
              <a:buChar char="–"/>
              <a:defRPr/>
            </a:pPr>
            <a:r>
              <a:rPr lang="en-US" dirty="0">
                <a:solidFill>
                  <a:srgbClr val="0070C0"/>
                </a:solidFill>
              </a:rPr>
              <a:t>Turner Foundation</a:t>
            </a:r>
          </a:p>
          <a:p>
            <a:pPr lvl="1">
              <a:buFont typeface="Arial"/>
              <a:buChar char="–"/>
              <a:defRPr/>
            </a:pPr>
            <a:r>
              <a:rPr lang="en-US" dirty="0">
                <a:solidFill>
                  <a:srgbClr val="0070C0"/>
                </a:solidFill>
              </a:rPr>
              <a:t>Pew Charitable Trusts</a:t>
            </a:r>
          </a:p>
          <a:p>
            <a:pPr lvl="1">
              <a:buFont typeface="Arial"/>
              <a:buChar char="–"/>
              <a:defRPr/>
            </a:pPr>
            <a:r>
              <a:rPr lang="en-US" dirty="0">
                <a:solidFill>
                  <a:srgbClr val="0070C0"/>
                </a:solidFill>
              </a:rPr>
              <a:t>Family foundations</a:t>
            </a:r>
          </a:p>
          <a:p>
            <a:pPr>
              <a:buFont typeface="Arial"/>
              <a:buChar char="•"/>
              <a:defRPr/>
            </a:pPr>
            <a:r>
              <a:rPr lang="en-US" b="1" dirty="0">
                <a:solidFill>
                  <a:srgbClr val="0070C0"/>
                </a:solidFill>
              </a:rPr>
              <a:t>Public nonprofit foundation</a:t>
            </a:r>
          </a:p>
          <a:p>
            <a:pPr lvl="1">
              <a:buFont typeface="Arial"/>
              <a:buChar char="–"/>
              <a:defRPr/>
            </a:pPr>
            <a:r>
              <a:rPr lang="en-US" dirty="0">
                <a:solidFill>
                  <a:srgbClr val="0070C0"/>
                </a:solidFill>
              </a:rPr>
              <a:t>Impact 100</a:t>
            </a:r>
          </a:p>
          <a:p>
            <a:pPr>
              <a:buFont typeface="Arial"/>
              <a:buChar char="•"/>
              <a:defRPr/>
            </a:pPr>
            <a:r>
              <a:rPr lang="en-US" b="1" dirty="0">
                <a:solidFill>
                  <a:srgbClr val="0070C0"/>
                </a:solidFill>
              </a:rPr>
              <a:t>For-profit corporation</a:t>
            </a:r>
          </a:p>
          <a:p>
            <a:pPr lvl="1">
              <a:buFont typeface="Arial"/>
              <a:buChar char="–"/>
              <a:defRPr/>
            </a:pPr>
            <a:r>
              <a:rPr lang="en-US" dirty="0">
                <a:solidFill>
                  <a:srgbClr val="0070C0"/>
                </a:solidFill>
              </a:rPr>
              <a:t>Target</a:t>
            </a:r>
          </a:p>
          <a:p>
            <a:pPr lvl="1">
              <a:buFont typeface="Arial"/>
              <a:buChar char="–"/>
              <a:defRPr/>
            </a:pPr>
            <a:r>
              <a:rPr lang="en-US" dirty="0">
                <a:solidFill>
                  <a:srgbClr val="0070C0"/>
                </a:solidFill>
              </a:rPr>
              <a:t>Wal-Mart</a:t>
            </a:r>
          </a:p>
          <a:p>
            <a:pPr lvl="1">
              <a:buFont typeface="Arial"/>
              <a:buChar char="–"/>
              <a:defRPr/>
            </a:pPr>
            <a:r>
              <a:rPr lang="en-US" dirty="0">
                <a:solidFill>
                  <a:srgbClr val="0070C0"/>
                </a:solidFill>
              </a:rPr>
              <a:t>Dollar General</a:t>
            </a:r>
          </a:p>
          <a:p>
            <a:pPr>
              <a:buFont typeface="Arial"/>
              <a:buChar char="•"/>
              <a:defRPr/>
            </a:pPr>
            <a:r>
              <a:rPr lang="en-US" b="1" dirty="0">
                <a:solidFill>
                  <a:srgbClr val="0070C0"/>
                </a:solidFill>
              </a:rPr>
              <a:t>Government agency</a:t>
            </a:r>
          </a:p>
          <a:p>
            <a:pPr lvl="1">
              <a:buFont typeface="Arial"/>
              <a:buChar char="–"/>
              <a:defRPr/>
            </a:pPr>
            <a:r>
              <a:rPr lang="en-US" dirty="0">
                <a:solidFill>
                  <a:srgbClr val="0070C0"/>
                </a:solidFill>
              </a:rPr>
              <a:t>National Endowment for the Arts</a:t>
            </a:r>
          </a:p>
          <a:p>
            <a:pPr lvl="1">
              <a:buFont typeface="Arial"/>
              <a:buChar char="–"/>
              <a:defRPr/>
            </a:pPr>
            <a:r>
              <a:rPr lang="en-US" dirty="0">
                <a:solidFill>
                  <a:srgbClr val="0070C0"/>
                </a:solidFill>
              </a:rPr>
              <a:t>Department of Education (state or federal)</a:t>
            </a:r>
          </a:p>
          <a:p>
            <a:pPr lvl="1">
              <a:buFont typeface="Arial"/>
              <a:buChar char="–"/>
              <a:defRPr/>
            </a:pPr>
            <a:r>
              <a:rPr lang="en-US" dirty="0">
                <a:solidFill>
                  <a:srgbClr val="0070C0"/>
                </a:solidFill>
              </a:rPr>
              <a:t>Florida Humanities Council</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9569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rPr>
              <a:t>Key Words for Internet Research</a:t>
            </a:r>
          </a:p>
        </p:txBody>
      </p:sp>
      <p:sp>
        <p:nvSpPr>
          <p:cNvPr id="5" name="Text Placeholder 4">
            <a:extLst>
              <a:ext uri="{FF2B5EF4-FFF2-40B4-BE49-F238E27FC236}">
                <a16:creationId xmlns:a16="http://schemas.microsoft.com/office/drawing/2014/main" id="{D24C65B7-8170-4C77-B15D-2C23915C9037}"/>
              </a:ext>
            </a:extLst>
          </p:cNvPr>
          <p:cNvSpPr>
            <a:spLocks noGrp="1"/>
          </p:cNvSpPr>
          <p:nvPr>
            <p:ph type="body" idx="1"/>
          </p:nvPr>
        </p:nvSpPr>
        <p:spPr/>
        <p:txBody>
          <a:bodyPr>
            <a:normAutofit/>
          </a:bodyPr>
          <a:lstStyle/>
          <a:p>
            <a:r>
              <a:rPr lang="en-US" sz="3200" dirty="0">
                <a:solidFill>
                  <a:srgbClr val="0070C0"/>
                </a:solidFill>
              </a:rPr>
              <a:t>Use words to describe:</a:t>
            </a:r>
          </a:p>
        </p:txBody>
      </p:sp>
      <p:sp>
        <p:nvSpPr>
          <p:cNvPr id="4" name="Content Placeholder 3"/>
          <p:cNvSpPr>
            <a:spLocks noGrp="1"/>
          </p:cNvSpPr>
          <p:nvPr>
            <p:ph sz="half" idx="2"/>
          </p:nvPr>
        </p:nvSpPr>
        <p:spPr/>
        <p:txBody>
          <a:bodyPr>
            <a:normAutofit/>
          </a:bodyPr>
          <a:lstStyle/>
          <a:p>
            <a:r>
              <a:rPr lang="en-US" b="1" dirty="0">
                <a:solidFill>
                  <a:srgbClr val="0070C0"/>
                </a:solidFill>
              </a:rPr>
              <a:t>Your organization</a:t>
            </a:r>
          </a:p>
          <a:p>
            <a:pPr lvl="1"/>
            <a:r>
              <a:rPr lang="en-US" dirty="0">
                <a:solidFill>
                  <a:srgbClr val="0070C0"/>
                </a:solidFill>
              </a:rPr>
              <a:t>Visual Arts</a:t>
            </a:r>
          </a:p>
          <a:p>
            <a:pPr lvl="1"/>
            <a:r>
              <a:rPr lang="en-US" dirty="0">
                <a:solidFill>
                  <a:srgbClr val="0070C0"/>
                </a:solidFill>
              </a:rPr>
              <a:t>Performing Arts</a:t>
            </a:r>
          </a:p>
          <a:p>
            <a:pPr lvl="1"/>
            <a:r>
              <a:rPr lang="en-US" dirty="0">
                <a:solidFill>
                  <a:srgbClr val="0070C0"/>
                </a:solidFill>
              </a:rPr>
              <a:t>Social Services</a:t>
            </a:r>
          </a:p>
          <a:p>
            <a:pPr lvl="1"/>
            <a:r>
              <a:rPr lang="en-US" dirty="0">
                <a:solidFill>
                  <a:srgbClr val="0070C0"/>
                </a:solidFill>
              </a:rPr>
              <a:t>Health care</a:t>
            </a:r>
          </a:p>
          <a:p>
            <a:pPr lvl="1"/>
            <a:r>
              <a:rPr lang="en-US" dirty="0">
                <a:solidFill>
                  <a:srgbClr val="0070C0"/>
                </a:solidFill>
              </a:rPr>
              <a:t>Job training</a:t>
            </a:r>
          </a:p>
          <a:p>
            <a:pPr lvl="1"/>
            <a:r>
              <a:rPr lang="en-US" dirty="0">
                <a:solidFill>
                  <a:srgbClr val="0070C0"/>
                </a:solidFill>
              </a:rPr>
              <a:t>Education</a:t>
            </a:r>
          </a:p>
          <a:p>
            <a:pPr lvl="1"/>
            <a:endParaRPr lang="en-US" dirty="0">
              <a:solidFill>
                <a:srgbClr val="0070C0"/>
              </a:solidFill>
            </a:endParaRPr>
          </a:p>
        </p:txBody>
      </p:sp>
      <p:sp>
        <p:nvSpPr>
          <p:cNvPr id="10" name="Content Placeholder 9">
            <a:extLst>
              <a:ext uri="{FF2B5EF4-FFF2-40B4-BE49-F238E27FC236}">
                <a16:creationId xmlns:a16="http://schemas.microsoft.com/office/drawing/2014/main" id="{CA7A643D-4711-4941-BB15-D7D7566EB9A3}"/>
              </a:ext>
            </a:extLst>
          </p:cNvPr>
          <p:cNvSpPr>
            <a:spLocks noGrp="1"/>
          </p:cNvSpPr>
          <p:nvPr>
            <p:ph sz="quarter" idx="4"/>
          </p:nvPr>
        </p:nvSpPr>
        <p:spPr/>
        <p:txBody>
          <a:bodyPr/>
          <a:lstStyle/>
          <a:p>
            <a:r>
              <a:rPr lang="en-US" b="1" dirty="0">
                <a:solidFill>
                  <a:srgbClr val="0070C0"/>
                </a:solidFill>
              </a:rPr>
              <a:t>Proposed activities:</a:t>
            </a:r>
          </a:p>
          <a:p>
            <a:pPr lvl="1"/>
            <a:r>
              <a:rPr lang="en-US" dirty="0">
                <a:solidFill>
                  <a:srgbClr val="0070C0"/>
                </a:solidFill>
              </a:rPr>
              <a:t>Access</a:t>
            </a:r>
          </a:p>
          <a:p>
            <a:pPr lvl="1"/>
            <a:r>
              <a:rPr lang="en-US" dirty="0">
                <a:solidFill>
                  <a:srgbClr val="0070C0"/>
                </a:solidFill>
              </a:rPr>
              <a:t>Special performances</a:t>
            </a:r>
          </a:p>
          <a:p>
            <a:pPr lvl="1"/>
            <a:r>
              <a:rPr lang="en-US" dirty="0">
                <a:solidFill>
                  <a:srgbClr val="0070C0"/>
                </a:solidFill>
              </a:rPr>
              <a:t>Services </a:t>
            </a:r>
          </a:p>
          <a:p>
            <a:r>
              <a:rPr lang="en-US" b="1" dirty="0">
                <a:solidFill>
                  <a:srgbClr val="0070C0"/>
                </a:solidFill>
              </a:rPr>
              <a:t>Target audience</a:t>
            </a:r>
          </a:p>
          <a:p>
            <a:pPr lvl="1"/>
            <a:r>
              <a:rPr lang="en-US" dirty="0">
                <a:solidFill>
                  <a:srgbClr val="0070C0"/>
                </a:solidFill>
              </a:rPr>
              <a:t>Disadvantaged youth</a:t>
            </a:r>
          </a:p>
          <a:p>
            <a:pPr lvl="1"/>
            <a:r>
              <a:rPr lang="en-US" dirty="0">
                <a:solidFill>
                  <a:srgbClr val="0070C0"/>
                </a:solidFill>
              </a:rPr>
              <a:t>Pre-K</a:t>
            </a:r>
          </a:p>
          <a:p>
            <a:pPr lvl="1"/>
            <a:r>
              <a:rPr lang="en-US" dirty="0">
                <a:solidFill>
                  <a:srgbClr val="0070C0"/>
                </a:solidFill>
              </a:rPr>
              <a:t>Veterans </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7133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583060"/>
          </a:xfrm>
        </p:spPr>
        <p:txBody>
          <a:bodyPr>
            <a:noAutofit/>
          </a:bodyPr>
          <a:lstStyle/>
          <a:p>
            <a:r>
              <a:rPr lang="en-US" sz="4800" b="1" dirty="0">
                <a:solidFill>
                  <a:srgbClr val="0070C0"/>
                </a:solidFill>
              </a:rPr>
              <a:t>Google Search</a:t>
            </a:r>
          </a:p>
        </p:txBody>
      </p:sp>
      <p:sp>
        <p:nvSpPr>
          <p:cNvPr id="4" name="Content Placeholder 3"/>
          <p:cNvSpPr>
            <a:spLocks noGrp="1"/>
          </p:cNvSpPr>
          <p:nvPr>
            <p:ph idx="1"/>
          </p:nvPr>
        </p:nvSpPr>
        <p:spPr>
          <a:xfrm>
            <a:off x="354330" y="1367134"/>
            <a:ext cx="11567160" cy="5216546"/>
          </a:xfrm>
        </p:spPr>
        <p:txBody>
          <a:bodyPr>
            <a:normAutofit/>
          </a:bodyPr>
          <a:lstStyle/>
          <a:p>
            <a:pPr>
              <a:defRPr/>
            </a:pPr>
            <a:r>
              <a:rPr lang="en-US" dirty="0"/>
              <a:t>Community Garden:  </a:t>
            </a:r>
            <a:r>
              <a:rPr lang="en-US" dirty="0">
                <a:solidFill>
                  <a:srgbClr val="FF0000"/>
                </a:solidFill>
              </a:rPr>
              <a:t>2,780,000,000</a:t>
            </a:r>
          </a:p>
          <a:p>
            <a:pPr marL="0" indent="0">
              <a:buNone/>
              <a:defRPr/>
            </a:pPr>
            <a:endParaRPr lang="en-US" sz="800" dirty="0"/>
          </a:p>
          <a:p>
            <a:pPr>
              <a:defRPr/>
            </a:pPr>
            <a:r>
              <a:rPr lang="en-US" dirty="0"/>
              <a:t>Community Garden Grant Funded: </a:t>
            </a:r>
            <a:r>
              <a:rPr lang="en-US" dirty="0">
                <a:solidFill>
                  <a:srgbClr val="FF0000"/>
                </a:solidFill>
              </a:rPr>
              <a:t>31,700,000</a:t>
            </a:r>
          </a:p>
          <a:p>
            <a:pPr marL="0" indent="0">
              <a:buNone/>
              <a:defRPr/>
            </a:pPr>
            <a:endParaRPr lang="en-US" sz="800" dirty="0"/>
          </a:p>
          <a:p>
            <a:pPr>
              <a:defRPr/>
            </a:pPr>
            <a:r>
              <a:rPr lang="en-US" dirty="0"/>
              <a:t>Community Garden Grant Funded Disadvantaged:  </a:t>
            </a:r>
            <a:r>
              <a:rPr lang="en-US" dirty="0">
                <a:solidFill>
                  <a:srgbClr val="FF0000"/>
                </a:solidFill>
              </a:rPr>
              <a:t>8,720,000</a:t>
            </a:r>
          </a:p>
          <a:p>
            <a:pPr marL="0" indent="0">
              <a:buNone/>
              <a:defRPr/>
            </a:pPr>
            <a:endParaRPr lang="en-US" sz="800" dirty="0"/>
          </a:p>
          <a:p>
            <a:pPr>
              <a:defRPr/>
            </a:pPr>
            <a:r>
              <a:rPr lang="en-US" dirty="0"/>
              <a:t>Community Garden Grant Funded Disadvantaged Florida:  </a:t>
            </a:r>
            <a:r>
              <a:rPr lang="en-US" dirty="0">
                <a:solidFill>
                  <a:srgbClr val="FF0000"/>
                </a:solidFill>
              </a:rPr>
              <a:t>2,840,000</a:t>
            </a:r>
          </a:p>
          <a:p>
            <a:pPr marL="0" indent="0">
              <a:buNone/>
              <a:defRPr/>
            </a:pPr>
            <a:endParaRPr lang="en-US" sz="800" dirty="0"/>
          </a:p>
          <a:p>
            <a:pPr>
              <a:defRPr/>
            </a:pPr>
            <a:r>
              <a:rPr lang="en-US" dirty="0"/>
              <a:t>Community Garden Grant Funded Disadvantaged Populations Florida Pensacola:  </a:t>
            </a:r>
            <a:r>
              <a:rPr lang="en-US" dirty="0">
                <a:solidFill>
                  <a:srgbClr val="FF0000"/>
                </a:solidFill>
              </a:rPr>
              <a:t>222,000</a:t>
            </a:r>
          </a:p>
          <a:p>
            <a:pPr lvl="1"/>
            <a:r>
              <a:rPr lang="en-US" dirty="0">
                <a:hlinkClick r:id="rId2"/>
              </a:rPr>
              <a:t>https://www.freshfromflorida.com/Business-Services/Grant-Opportunities/Food-Nutrition-and-Wellness-Grants</a:t>
            </a:r>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43238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583060"/>
          </a:xfrm>
        </p:spPr>
        <p:txBody>
          <a:bodyPr>
            <a:noAutofit/>
          </a:bodyPr>
          <a:lstStyle/>
          <a:p>
            <a:r>
              <a:rPr lang="en-US" sz="4800" b="1" dirty="0">
                <a:solidFill>
                  <a:srgbClr val="0070C0"/>
                </a:solidFill>
              </a:rPr>
              <a:t>Before you write …</a:t>
            </a:r>
          </a:p>
        </p:txBody>
      </p:sp>
      <p:sp>
        <p:nvSpPr>
          <p:cNvPr id="4" name="Content Placeholder 3"/>
          <p:cNvSpPr>
            <a:spLocks noGrp="1"/>
          </p:cNvSpPr>
          <p:nvPr>
            <p:ph idx="1"/>
          </p:nvPr>
        </p:nvSpPr>
        <p:spPr>
          <a:xfrm>
            <a:off x="354330" y="1367134"/>
            <a:ext cx="11567160" cy="5216546"/>
          </a:xfrm>
        </p:spPr>
        <p:txBody>
          <a:bodyPr>
            <a:normAutofit/>
          </a:bodyPr>
          <a:lstStyle/>
          <a:p>
            <a:r>
              <a:rPr lang="en-US" dirty="0">
                <a:solidFill>
                  <a:srgbClr val="0070C0"/>
                </a:solidFill>
              </a:rPr>
              <a:t>Is your organization eligible to apply?</a:t>
            </a:r>
          </a:p>
          <a:p>
            <a:r>
              <a:rPr lang="en-US" dirty="0">
                <a:solidFill>
                  <a:srgbClr val="0070C0"/>
                </a:solidFill>
              </a:rPr>
              <a:t>What are the funder’s priorities?</a:t>
            </a:r>
          </a:p>
          <a:p>
            <a:r>
              <a:rPr lang="en-US" dirty="0">
                <a:solidFill>
                  <a:srgbClr val="0070C0"/>
                </a:solidFill>
              </a:rPr>
              <a:t>Application deadline?</a:t>
            </a:r>
          </a:p>
          <a:p>
            <a:r>
              <a:rPr lang="en-US" dirty="0">
                <a:solidFill>
                  <a:srgbClr val="0070C0"/>
                </a:solidFill>
              </a:rPr>
              <a:t>Is there a Letter of Intent required?</a:t>
            </a:r>
          </a:p>
          <a:p>
            <a:pPr lvl="1"/>
            <a:r>
              <a:rPr lang="en-US" dirty="0">
                <a:solidFill>
                  <a:srgbClr val="0070C0"/>
                </a:solidFill>
              </a:rPr>
              <a:t>What is the format?</a:t>
            </a:r>
          </a:p>
          <a:p>
            <a:pPr lvl="1"/>
            <a:r>
              <a:rPr lang="en-US" dirty="0">
                <a:solidFill>
                  <a:srgbClr val="0070C0"/>
                </a:solidFill>
              </a:rPr>
              <a:t>When is it due?</a:t>
            </a:r>
          </a:p>
          <a:p>
            <a:r>
              <a:rPr lang="en-US" dirty="0">
                <a:solidFill>
                  <a:srgbClr val="0070C0"/>
                </a:solidFill>
              </a:rPr>
              <a:t>Follow the RFP guidelines to develop an outline for the application</a:t>
            </a:r>
          </a:p>
          <a:p>
            <a:r>
              <a:rPr lang="en-US" dirty="0">
                <a:solidFill>
                  <a:srgbClr val="0070C0"/>
                </a:solidFill>
              </a:rPr>
              <a:t>Identify any data needed (and sources of that data)</a:t>
            </a:r>
          </a:p>
          <a:p>
            <a:r>
              <a:rPr lang="en-US" dirty="0">
                <a:solidFill>
                  <a:srgbClr val="0070C0"/>
                </a:solidFill>
              </a:rPr>
              <a:t>Unsolicited Grant Considerations</a:t>
            </a:r>
          </a:p>
          <a:p>
            <a:pPr lvl="1"/>
            <a:r>
              <a:rPr lang="en-US" dirty="0">
                <a:solidFill>
                  <a:srgbClr val="0070C0"/>
                </a:solidFill>
              </a:rPr>
              <a:t>Why would you? </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9531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r>
              <a:rPr lang="en-US" sz="4000" b="1" dirty="0">
                <a:solidFill>
                  <a:srgbClr val="0070C0"/>
                </a:solidFill>
                <a:latin typeface="+mn-lt"/>
              </a:rPr>
              <a:t>What is in a typical grant application?</a:t>
            </a:r>
          </a:p>
        </p:txBody>
      </p:sp>
      <p:sp>
        <p:nvSpPr>
          <p:cNvPr id="4" name="Content Placeholder 3"/>
          <p:cNvSpPr>
            <a:spLocks noGrp="1"/>
          </p:cNvSpPr>
          <p:nvPr>
            <p:ph idx="1"/>
          </p:nvPr>
        </p:nvSpPr>
        <p:spPr>
          <a:xfrm>
            <a:off x="354330" y="1394460"/>
            <a:ext cx="11567160" cy="5189220"/>
          </a:xfrm>
        </p:spPr>
        <p:txBody>
          <a:bodyPr>
            <a:normAutofit lnSpcReduction="10000"/>
          </a:bodyPr>
          <a:lstStyle/>
          <a:p>
            <a:pPr marL="342900" lvl="0" indent="-342900" defTabSz="457200">
              <a:lnSpc>
                <a:spcPct val="100000"/>
              </a:lnSpc>
              <a:spcBef>
                <a:spcPct val="20000"/>
              </a:spcBef>
              <a:defRPr/>
            </a:pPr>
            <a:r>
              <a:rPr lang="en-US" sz="2700" dirty="0">
                <a:solidFill>
                  <a:srgbClr val="0070C0"/>
                </a:solidFill>
                <a:latin typeface="Museo Slab 500"/>
              </a:rPr>
              <a:t>Proposal Summary</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Brief description of proposed project; </a:t>
            </a:r>
          </a:p>
          <a:p>
            <a:pPr marL="342900" lvl="0" indent="-342900" defTabSz="457200">
              <a:lnSpc>
                <a:spcPct val="100000"/>
              </a:lnSpc>
              <a:spcBef>
                <a:spcPct val="20000"/>
              </a:spcBef>
              <a:defRPr/>
            </a:pPr>
            <a:r>
              <a:rPr lang="en-US" sz="2700" dirty="0">
                <a:solidFill>
                  <a:srgbClr val="0070C0"/>
                </a:solidFill>
                <a:latin typeface="Museo Slab 500"/>
              </a:rPr>
              <a:t>Statement of Problem or Need</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Identify problems to be addressed, current resources and gaps in those resources</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How does proposed project provide a solution</a:t>
            </a:r>
          </a:p>
          <a:p>
            <a:pPr marL="342900" lvl="0" indent="-342900" defTabSz="457200">
              <a:lnSpc>
                <a:spcPct val="100000"/>
              </a:lnSpc>
              <a:spcBef>
                <a:spcPct val="20000"/>
              </a:spcBef>
              <a:defRPr/>
            </a:pPr>
            <a:r>
              <a:rPr lang="en-US" sz="2700" dirty="0">
                <a:solidFill>
                  <a:srgbClr val="0070C0"/>
                </a:solidFill>
                <a:latin typeface="Museo Slab 500"/>
              </a:rPr>
              <a:t>Project Goals and Objectives</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Specific goals to be achieved and quantifiable milestones to be reached</a:t>
            </a:r>
          </a:p>
          <a:p>
            <a:pPr marL="342900" lvl="0" indent="-342900" defTabSz="457200">
              <a:lnSpc>
                <a:spcPct val="100000"/>
              </a:lnSpc>
              <a:spcBef>
                <a:spcPct val="20000"/>
              </a:spcBef>
              <a:defRPr/>
            </a:pPr>
            <a:r>
              <a:rPr lang="en-US" sz="2700" dirty="0">
                <a:solidFill>
                  <a:srgbClr val="0070C0"/>
                </a:solidFill>
                <a:latin typeface="Museo Slab 500"/>
              </a:rPr>
              <a:t>Methodology/Activity/Strategy</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Specific actions to be taken</a:t>
            </a:r>
          </a:p>
          <a:p>
            <a:pPr marL="342900" lvl="0" indent="-342900" defTabSz="457200">
              <a:lnSpc>
                <a:spcPct val="100000"/>
              </a:lnSpc>
              <a:spcBef>
                <a:spcPct val="20000"/>
              </a:spcBef>
              <a:defRPr/>
            </a:pPr>
            <a:r>
              <a:rPr lang="en-US" sz="2700" dirty="0">
                <a:solidFill>
                  <a:srgbClr val="0070C0"/>
                </a:solidFill>
                <a:latin typeface="Museo Slab 500"/>
              </a:rPr>
              <a:t>Evaluation</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Measurement of progress toward reaching goals &amp; objectives</a:t>
            </a:r>
          </a:p>
          <a:p>
            <a:pPr marL="342900" lvl="0" indent="-342900" defTabSz="457200">
              <a:lnSpc>
                <a:spcPct val="100000"/>
              </a:lnSpc>
              <a:spcBef>
                <a:spcPct val="20000"/>
              </a:spcBef>
              <a:defRPr/>
            </a:pPr>
            <a:r>
              <a:rPr lang="en-US" sz="2700" dirty="0">
                <a:solidFill>
                  <a:srgbClr val="0070C0"/>
                </a:solidFill>
                <a:latin typeface="Museo Slab 500"/>
              </a:rPr>
              <a:t>Budget</a:t>
            </a:r>
          </a:p>
          <a:p>
            <a:pPr marL="742950" lvl="1" indent="-285750" defTabSz="457200">
              <a:lnSpc>
                <a:spcPct val="100000"/>
              </a:lnSpc>
              <a:spcBef>
                <a:spcPct val="20000"/>
              </a:spcBef>
              <a:buFont typeface="Arial" panose="020B0604020202020204" pitchFamily="34" charset="0"/>
              <a:buChar char="–"/>
              <a:defRPr/>
            </a:pPr>
            <a:r>
              <a:rPr lang="en-US" sz="2000" dirty="0">
                <a:solidFill>
                  <a:srgbClr val="0070C0"/>
                </a:solidFill>
                <a:latin typeface="Expressway Regular Webfont"/>
              </a:rPr>
              <a:t>Specific amounts with justification (including calculations)</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6874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583060"/>
          </a:xfrm>
        </p:spPr>
        <p:txBody>
          <a:bodyPr>
            <a:noAutofit/>
          </a:bodyPr>
          <a:lstStyle/>
          <a:p>
            <a:r>
              <a:rPr lang="en-US" sz="4800" b="1" dirty="0">
                <a:solidFill>
                  <a:srgbClr val="0070C0"/>
                </a:solidFill>
              </a:rPr>
              <a:t>Data Collection to Support your “Story”</a:t>
            </a:r>
          </a:p>
        </p:txBody>
      </p:sp>
      <p:sp>
        <p:nvSpPr>
          <p:cNvPr id="4" name="Content Placeholder 3"/>
          <p:cNvSpPr>
            <a:spLocks noGrp="1"/>
          </p:cNvSpPr>
          <p:nvPr>
            <p:ph idx="1"/>
          </p:nvPr>
        </p:nvSpPr>
        <p:spPr>
          <a:xfrm>
            <a:off x="354330" y="1794510"/>
            <a:ext cx="11567160" cy="4789170"/>
          </a:xfrm>
        </p:spPr>
        <p:txBody>
          <a:bodyPr>
            <a:normAutofit/>
          </a:bodyPr>
          <a:lstStyle/>
          <a:p>
            <a:r>
              <a:rPr lang="en-US" altLang="en-US" b="1" dirty="0">
                <a:solidFill>
                  <a:srgbClr val="0070C0"/>
                </a:solidFill>
              </a:rPr>
              <a:t>Dedicate time to setting up routine data collection for your organization and keep it current!</a:t>
            </a:r>
          </a:p>
          <a:p>
            <a:pPr lvl="1"/>
            <a:r>
              <a:rPr lang="en-US" altLang="en-US" dirty="0">
                <a:solidFill>
                  <a:srgbClr val="0070C0"/>
                </a:solidFill>
              </a:rPr>
              <a:t># of visitors or attendees</a:t>
            </a:r>
          </a:p>
          <a:p>
            <a:pPr lvl="2"/>
            <a:r>
              <a:rPr lang="en-US" altLang="en-US" dirty="0">
                <a:solidFill>
                  <a:srgbClr val="0070C0"/>
                </a:solidFill>
              </a:rPr>
              <a:t>include demographics such as race, age, gender, veterans status</a:t>
            </a:r>
          </a:p>
          <a:p>
            <a:pPr lvl="1"/>
            <a:r>
              <a:rPr lang="en-US" altLang="en-US" dirty="0">
                <a:solidFill>
                  <a:srgbClr val="0070C0"/>
                </a:solidFill>
              </a:rPr>
              <a:t>Satisfaction surveys</a:t>
            </a:r>
          </a:p>
          <a:p>
            <a:pPr lvl="1"/>
            <a:r>
              <a:rPr lang="en-US" altLang="en-US" dirty="0">
                <a:solidFill>
                  <a:srgbClr val="0070C0"/>
                </a:solidFill>
              </a:rPr>
              <a:t>Pre/post testing for any learning or awareness activities</a:t>
            </a:r>
          </a:p>
          <a:p>
            <a:pPr lvl="1"/>
            <a:r>
              <a:rPr lang="en-US" altLang="en-US" dirty="0">
                <a:solidFill>
                  <a:srgbClr val="0070C0"/>
                </a:solidFill>
              </a:rPr>
              <a:t>Community data</a:t>
            </a:r>
          </a:p>
          <a:p>
            <a:pPr lvl="2"/>
            <a:r>
              <a:rPr lang="en-US" altLang="en-US" dirty="0">
                <a:solidFill>
                  <a:srgbClr val="0070C0"/>
                </a:solidFill>
              </a:rPr>
              <a:t>Especially related to underserved populations</a:t>
            </a:r>
          </a:p>
          <a:p>
            <a:pPr lvl="1"/>
            <a:r>
              <a:rPr lang="en-US" altLang="en-US" dirty="0">
                <a:solidFill>
                  <a:srgbClr val="0070C0"/>
                </a:solidFill>
              </a:rPr>
              <a:t>Collection/performance information</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282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583060"/>
          </a:xfrm>
        </p:spPr>
        <p:txBody>
          <a:bodyPr>
            <a:noAutofit/>
          </a:bodyPr>
          <a:lstStyle/>
          <a:p>
            <a:pPr algn="ctr"/>
            <a:r>
              <a:rPr lang="en-US" sz="4800" b="1" dirty="0">
                <a:solidFill>
                  <a:srgbClr val="0070C0"/>
                </a:solidFill>
              </a:rPr>
              <a:t>Data</a:t>
            </a:r>
          </a:p>
        </p:txBody>
      </p:sp>
      <p:sp>
        <p:nvSpPr>
          <p:cNvPr id="4" name="Content Placeholder 3"/>
          <p:cNvSpPr>
            <a:spLocks noGrp="1"/>
          </p:cNvSpPr>
          <p:nvPr>
            <p:ph idx="1"/>
          </p:nvPr>
        </p:nvSpPr>
        <p:spPr>
          <a:xfrm>
            <a:off x="354330" y="1794510"/>
            <a:ext cx="11567160" cy="4789170"/>
          </a:xfrm>
        </p:spPr>
        <p:txBody>
          <a:bodyPr>
            <a:normAutofit/>
          </a:bodyPr>
          <a:lstStyle/>
          <a:p>
            <a:r>
              <a:rPr lang="en-US" altLang="en-US" sz="3600" dirty="0">
                <a:solidFill>
                  <a:srgbClr val="0070C0"/>
                </a:solidFill>
              </a:rPr>
              <a:t>Statistics don’t lie, statisticians might</a:t>
            </a:r>
          </a:p>
          <a:p>
            <a:r>
              <a:rPr lang="en-US" altLang="en-US" sz="3600" dirty="0">
                <a:solidFill>
                  <a:srgbClr val="0070C0"/>
                </a:solidFill>
              </a:rPr>
              <a:t>Don’t fudge or exaggerate your data</a:t>
            </a:r>
          </a:p>
          <a:p>
            <a:r>
              <a:rPr lang="en-US" altLang="en-US" sz="3600" dirty="0">
                <a:solidFill>
                  <a:srgbClr val="0070C0"/>
                </a:solidFill>
              </a:rPr>
              <a:t>Keep copies of all sources of data</a:t>
            </a:r>
          </a:p>
          <a:p>
            <a:r>
              <a:rPr lang="en-US" altLang="en-US" sz="3600" dirty="0">
                <a:solidFill>
                  <a:srgbClr val="0070C0"/>
                </a:solidFill>
              </a:rPr>
              <a:t>Don’t mix apples and oranges</a:t>
            </a:r>
          </a:p>
          <a:p>
            <a:r>
              <a:rPr lang="en-US" altLang="en-US" sz="3600" dirty="0">
                <a:solidFill>
                  <a:srgbClr val="0070C0"/>
                </a:solidFill>
              </a:rPr>
              <a:t>Don’t make statements of opinion which can’t be backed up by facts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3" name="Picture 2">
            <a:extLst>
              <a:ext uri="{FF2B5EF4-FFF2-40B4-BE49-F238E27FC236}">
                <a16:creationId xmlns:a16="http://schemas.microsoft.com/office/drawing/2014/main" id="{F51DB023-3B3A-41C8-A5A7-3062451B0389}"/>
              </a:ext>
            </a:extLst>
          </p:cNvPr>
          <p:cNvPicPr>
            <a:picLocks noChangeAspect="1"/>
          </p:cNvPicPr>
          <p:nvPr/>
        </p:nvPicPr>
        <p:blipFill>
          <a:blip r:embed="rId3"/>
          <a:stretch>
            <a:fillRect/>
          </a:stretch>
        </p:blipFill>
        <p:spPr>
          <a:xfrm>
            <a:off x="8682087" y="1211580"/>
            <a:ext cx="2507007" cy="2152100"/>
          </a:xfrm>
          <a:prstGeom prst="rect">
            <a:avLst/>
          </a:prstGeom>
        </p:spPr>
      </p:pic>
    </p:spTree>
    <p:extLst>
      <p:ext uri="{BB962C8B-B14F-4D97-AF65-F5344CB8AC3E}">
        <p14:creationId xmlns:p14="http://schemas.microsoft.com/office/powerpoint/2010/main" val="17691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3600" b="1" dirty="0">
                <a:solidFill>
                  <a:srgbClr val="0070C0"/>
                </a:solidFill>
                <a:latin typeface="Calibri" panose="020F0502020204030204" pitchFamily="34" charset="0"/>
              </a:rPr>
              <a:t>Organization of Response</a:t>
            </a:r>
            <a:endParaRPr lang="en-US" sz="4000" b="1" dirty="0">
              <a:solidFill>
                <a:srgbClr val="0070C0"/>
              </a:solidFill>
              <a:latin typeface="+mn-lt"/>
            </a:endParaRPr>
          </a:p>
        </p:txBody>
      </p:sp>
      <p:sp>
        <p:nvSpPr>
          <p:cNvPr id="4" name="Content Placeholder 3"/>
          <p:cNvSpPr>
            <a:spLocks noGrp="1"/>
          </p:cNvSpPr>
          <p:nvPr>
            <p:ph idx="1"/>
          </p:nvPr>
        </p:nvSpPr>
        <p:spPr>
          <a:xfrm>
            <a:off x="354330" y="1577340"/>
            <a:ext cx="11567160" cy="5006340"/>
          </a:xfrm>
        </p:spPr>
        <p:txBody>
          <a:bodyPr>
            <a:normAutofit/>
          </a:bodyPr>
          <a:lstStyle/>
          <a:p>
            <a:r>
              <a:rPr lang="en-US" sz="3600" dirty="0">
                <a:solidFill>
                  <a:srgbClr val="0070C0"/>
                </a:solidFill>
              </a:rPr>
              <a:t>RFP – 117 pages; Response – 65 pages</a:t>
            </a:r>
          </a:p>
          <a:p>
            <a:r>
              <a:rPr lang="en-US" dirty="0">
                <a:solidFill>
                  <a:srgbClr val="0070C0"/>
                </a:solidFill>
              </a:rPr>
              <a:t>Need (24 pts): 24/100*.65 = ~15 pp.</a:t>
            </a:r>
          </a:p>
          <a:p>
            <a:r>
              <a:rPr lang="en-US" dirty="0">
                <a:solidFill>
                  <a:srgbClr val="0070C0"/>
                </a:solidFill>
              </a:rPr>
              <a:t>Objectives (9 pts): 9/100*.65 = ~6 pp.</a:t>
            </a:r>
          </a:p>
          <a:p>
            <a:r>
              <a:rPr lang="en-US" dirty="0">
                <a:solidFill>
                  <a:srgbClr val="0070C0"/>
                </a:solidFill>
              </a:rPr>
              <a:t>Plan of Operation (30 pts): 30/100*.65 = ~20 pp.</a:t>
            </a:r>
          </a:p>
          <a:p>
            <a:r>
              <a:rPr lang="en-US" dirty="0">
                <a:solidFill>
                  <a:srgbClr val="0070C0"/>
                </a:solidFill>
              </a:rPr>
              <a:t>Applicant &amp; Community Support (16 pts):  16/100*.65 = ~10 pp.</a:t>
            </a:r>
          </a:p>
          <a:p>
            <a:r>
              <a:rPr lang="en-US" dirty="0">
                <a:solidFill>
                  <a:srgbClr val="0070C0"/>
                </a:solidFill>
              </a:rPr>
              <a:t>Quality of Personnel (8 pts): 8/100*.65 = ~5 pp.</a:t>
            </a:r>
          </a:p>
          <a:p>
            <a:r>
              <a:rPr lang="en-US" dirty="0">
                <a:solidFill>
                  <a:srgbClr val="0070C0"/>
                </a:solidFill>
              </a:rPr>
              <a:t>Budget (5 pts):  5/100*.65 = ~3 pp.</a:t>
            </a:r>
          </a:p>
          <a:p>
            <a:r>
              <a:rPr lang="en-US" dirty="0">
                <a:solidFill>
                  <a:srgbClr val="0070C0"/>
                </a:solidFill>
              </a:rPr>
              <a:t>Evaluation Plan (8 pts): 8/100*.65 = ~5 pp.</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6031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Needs Statement</a:t>
            </a:r>
          </a:p>
        </p:txBody>
      </p:sp>
      <p:sp>
        <p:nvSpPr>
          <p:cNvPr id="4" name="Content Placeholder 3"/>
          <p:cNvSpPr>
            <a:spLocks noGrp="1"/>
          </p:cNvSpPr>
          <p:nvPr>
            <p:ph idx="1"/>
          </p:nvPr>
        </p:nvSpPr>
        <p:spPr>
          <a:xfrm>
            <a:off x="354330" y="1577340"/>
            <a:ext cx="11567160" cy="5006340"/>
          </a:xfrm>
        </p:spPr>
        <p:txBody>
          <a:bodyPr>
            <a:normAutofit/>
          </a:bodyPr>
          <a:lstStyle/>
          <a:p>
            <a:r>
              <a:rPr lang="en-US" altLang="en-US" sz="3200" dirty="0">
                <a:solidFill>
                  <a:srgbClr val="0070C0"/>
                </a:solidFill>
              </a:rPr>
              <a:t>Sometimes called the “problem statement”</a:t>
            </a:r>
          </a:p>
          <a:p>
            <a:r>
              <a:rPr lang="en-US" altLang="en-US" sz="3200" dirty="0">
                <a:solidFill>
                  <a:srgbClr val="0070C0"/>
                </a:solidFill>
              </a:rPr>
              <a:t>Identify appropriate target population for program</a:t>
            </a:r>
          </a:p>
          <a:p>
            <a:r>
              <a:rPr lang="en-US" altLang="en-US" sz="3200" dirty="0">
                <a:solidFill>
                  <a:srgbClr val="0070C0"/>
                </a:solidFill>
              </a:rPr>
              <a:t>Establish needs tied to purpose of the funding source</a:t>
            </a:r>
          </a:p>
          <a:p>
            <a:r>
              <a:rPr lang="en-US" altLang="en-US" sz="3200" dirty="0">
                <a:solidFill>
                  <a:srgbClr val="0070C0"/>
                </a:solidFill>
              </a:rPr>
              <a:t>Clearly illustrate need/problem</a:t>
            </a:r>
          </a:p>
          <a:p>
            <a:r>
              <a:rPr lang="en-US" altLang="en-US" sz="3200" dirty="0">
                <a:solidFill>
                  <a:srgbClr val="0070C0"/>
                </a:solidFill>
              </a:rPr>
              <a:t>Identify magnitude of need and reasons why it cannot be addressed without help from funding source</a:t>
            </a:r>
          </a:p>
          <a:p>
            <a:r>
              <a:rPr lang="en-US" altLang="en-US" sz="3200" dirty="0">
                <a:solidFill>
                  <a:srgbClr val="0070C0"/>
                </a:solidFill>
              </a:rPr>
              <a:t>Use current data and cite data sources</a:t>
            </a:r>
          </a:p>
          <a:p>
            <a:pPr lvl="1"/>
            <a:r>
              <a:rPr lang="en-US" altLang="en-US" sz="2800" dirty="0">
                <a:solidFill>
                  <a:srgbClr val="0070C0"/>
                </a:solidFill>
              </a:rPr>
              <a:t>Don’t use data more than 3-5 years old</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2487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2868"/>
            <a:ext cx="9144000" cy="4897822"/>
          </a:xfrm>
        </p:spPr>
        <p:txBody>
          <a:bodyPr>
            <a:normAutofit/>
          </a:bodyPr>
          <a:lstStyle/>
          <a:p>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400" b="1" dirty="0">
                <a:solidFill>
                  <a:srgbClr val="0070C0"/>
                </a:solidFill>
                <a:latin typeface="Museo Slab 900"/>
              </a:rPr>
              <a:t>What is the grant seeking </a:t>
            </a:r>
            <a:br>
              <a:rPr lang="en-US" sz="4400" b="1" dirty="0">
                <a:solidFill>
                  <a:srgbClr val="0070C0"/>
                </a:solidFill>
                <a:latin typeface="Museo Slab 900"/>
              </a:rPr>
            </a:br>
            <a:r>
              <a:rPr lang="en-US" sz="4400" b="1" dirty="0">
                <a:solidFill>
                  <a:srgbClr val="0070C0"/>
                </a:solidFill>
                <a:latin typeface="Museo Slab 900"/>
              </a:rPr>
              <a:t>environment today?</a:t>
            </a:r>
            <a:br>
              <a:rPr lang="en-US" sz="4400" b="1" dirty="0">
                <a:solidFill>
                  <a:srgbClr val="0070C0"/>
                </a:solidFill>
                <a:latin typeface="Museo Slab 900"/>
              </a:rPr>
            </a:br>
            <a:r>
              <a:rPr lang="en-US" sz="4400" b="1" dirty="0">
                <a:solidFill>
                  <a:srgbClr val="0070C0"/>
                </a:solidFill>
                <a:latin typeface="Museo Slab 900"/>
              </a:rPr>
              <a:t/>
            </a:r>
            <a:br>
              <a:rPr lang="en-US" sz="44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384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Grant Myth/Fact #1</a:t>
            </a:r>
          </a:p>
        </p:txBody>
      </p:sp>
      <p:sp>
        <p:nvSpPr>
          <p:cNvPr id="4" name="Content Placeholder 3"/>
          <p:cNvSpPr>
            <a:spLocks noGrp="1"/>
          </p:cNvSpPr>
          <p:nvPr>
            <p:ph idx="1"/>
          </p:nvPr>
        </p:nvSpPr>
        <p:spPr>
          <a:xfrm>
            <a:off x="354330" y="1577340"/>
            <a:ext cx="11567160" cy="5006340"/>
          </a:xfrm>
        </p:spPr>
        <p:txBody>
          <a:bodyPr>
            <a:normAutofit/>
          </a:bodyPr>
          <a:lstStyle/>
          <a:p>
            <a:r>
              <a:rPr lang="en-US" sz="4000" b="1" dirty="0">
                <a:solidFill>
                  <a:schemeClr val="accent6">
                    <a:lumMod val="75000"/>
                  </a:schemeClr>
                </a:solidFill>
              </a:rPr>
              <a:t>Myth:</a:t>
            </a:r>
            <a:r>
              <a:rPr lang="en-US" sz="4000" dirty="0">
                <a:solidFill>
                  <a:schemeClr val="accent6">
                    <a:lumMod val="75000"/>
                  </a:schemeClr>
                </a:solidFill>
              </a:rPr>
              <a:t> </a:t>
            </a:r>
            <a:r>
              <a:rPr lang="en-US" sz="4000" dirty="0">
                <a:solidFill>
                  <a:srgbClr val="0070C0"/>
                </a:solidFill>
              </a:rPr>
              <a:t> A grant is a monetary award given by a funding agency to fund YOUR wants/needs.</a:t>
            </a:r>
          </a:p>
          <a:p>
            <a:endParaRPr lang="en-US" sz="4000" dirty="0">
              <a:solidFill>
                <a:srgbClr val="0070C0"/>
              </a:solidFill>
            </a:endParaRPr>
          </a:p>
          <a:p>
            <a:endParaRPr lang="en-US" sz="4000" dirty="0">
              <a:solidFill>
                <a:srgbClr val="0070C0"/>
              </a:solidFill>
            </a:endParaRPr>
          </a:p>
          <a:p>
            <a:r>
              <a:rPr lang="en-US" sz="4000" b="1" dirty="0">
                <a:solidFill>
                  <a:schemeClr val="accent6">
                    <a:lumMod val="75000"/>
                  </a:schemeClr>
                </a:solidFill>
              </a:rPr>
              <a:t>Fact:  </a:t>
            </a:r>
            <a:r>
              <a:rPr lang="en-US" sz="4000" dirty="0">
                <a:solidFill>
                  <a:srgbClr val="0070C0"/>
                </a:solidFill>
              </a:rPr>
              <a:t>A grant is something a funding agency gives to advance its OWN mission/priorities.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466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Grant Myth/Fact #2</a:t>
            </a:r>
          </a:p>
        </p:txBody>
      </p:sp>
      <p:sp>
        <p:nvSpPr>
          <p:cNvPr id="4" name="Content Placeholder 3"/>
          <p:cNvSpPr>
            <a:spLocks noGrp="1"/>
          </p:cNvSpPr>
          <p:nvPr>
            <p:ph idx="1"/>
          </p:nvPr>
        </p:nvSpPr>
        <p:spPr>
          <a:xfrm>
            <a:off x="354330" y="1577340"/>
            <a:ext cx="11567160" cy="5006340"/>
          </a:xfrm>
        </p:spPr>
        <p:txBody>
          <a:bodyPr>
            <a:normAutofit/>
          </a:bodyPr>
          <a:lstStyle/>
          <a:p>
            <a:r>
              <a:rPr lang="en-US" sz="4000" b="1" dirty="0">
                <a:solidFill>
                  <a:schemeClr val="accent6">
                    <a:lumMod val="75000"/>
                  </a:schemeClr>
                </a:solidFill>
              </a:rPr>
              <a:t>Myth:</a:t>
            </a:r>
            <a:r>
              <a:rPr lang="en-US" sz="4000" dirty="0">
                <a:solidFill>
                  <a:schemeClr val="accent6">
                    <a:lumMod val="75000"/>
                  </a:schemeClr>
                </a:solidFill>
              </a:rPr>
              <a:t> </a:t>
            </a:r>
            <a:r>
              <a:rPr lang="en-US" sz="4000" dirty="0">
                <a:solidFill>
                  <a:srgbClr val="0070C0"/>
                </a:solidFill>
              </a:rPr>
              <a:t> A grant will fund your need for bricks &amp; mortar, supplies, equipment, technology, and staff.</a:t>
            </a:r>
          </a:p>
          <a:p>
            <a:endParaRPr lang="en-US" sz="4000" dirty="0">
              <a:solidFill>
                <a:srgbClr val="0070C0"/>
              </a:solidFill>
            </a:endParaRPr>
          </a:p>
          <a:p>
            <a:endParaRPr lang="en-US" sz="4000" dirty="0">
              <a:solidFill>
                <a:srgbClr val="0070C0"/>
              </a:solidFill>
            </a:endParaRPr>
          </a:p>
          <a:p>
            <a:r>
              <a:rPr lang="en-US" sz="4000" b="1" dirty="0">
                <a:solidFill>
                  <a:schemeClr val="accent6">
                    <a:lumMod val="75000"/>
                  </a:schemeClr>
                </a:solidFill>
              </a:rPr>
              <a:t>Fact:  </a:t>
            </a:r>
            <a:r>
              <a:rPr lang="en-US" sz="4000" dirty="0">
                <a:solidFill>
                  <a:srgbClr val="0070C0"/>
                </a:solidFill>
              </a:rPr>
              <a:t>A grant will fund an </a:t>
            </a:r>
            <a:r>
              <a:rPr lang="en-US" sz="4000" u="sng" dirty="0">
                <a:solidFill>
                  <a:srgbClr val="0070C0"/>
                </a:solidFill>
              </a:rPr>
              <a:t>activity</a:t>
            </a:r>
            <a:r>
              <a:rPr lang="en-US" sz="4000" dirty="0">
                <a:solidFill>
                  <a:srgbClr val="0070C0"/>
                </a:solidFill>
              </a:rPr>
              <a:t> or </a:t>
            </a:r>
            <a:r>
              <a:rPr lang="en-US" sz="4000" u="sng" dirty="0">
                <a:solidFill>
                  <a:srgbClr val="0070C0"/>
                </a:solidFill>
              </a:rPr>
              <a:t>initiative</a:t>
            </a:r>
            <a:r>
              <a:rPr lang="en-US" sz="4000" dirty="0">
                <a:solidFill>
                  <a:srgbClr val="0070C0"/>
                </a:solidFill>
              </a:rPr>
              <a:t>.</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24157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Sample Needs Statement</a:t>
            </a:r>
          </a:p>
        </p:txBody>
      </p:sp>
      <p:sp>
        <p:nvSpPr>
          <p:cNvPr id="4" name="Content Placeholder 3"/>
          <p:cNvSpPr>
            <a:spLocks noGrp="1"/>
          </p:cNvSpPr>
          <p:nvPr>
            <p:ph idx="1"/>
          </p:nvPr>
        </p:nvSpPr>
        <p:spPr>
          <a:xfrm>
            <a:off x="354330" y="1577340"/>
            <a:ext cx="11567160" cy="5006340"/>
          </a:xfrm>
        </p:spPr>
        <p:txBody>
          <a:bodyPr>
            <a:normAutofit/>
          </a:bodyPr>
          <a:lstStyle/>
          <a:p>
            <a:pPr marL="0" indent="0" algn="ctr">
              <a:buNone/>
            </a:pPr>
            <a:r>
              <a:rPr lang="en-US" sz="4000" dirty="0">
                <a:solidFill>
                  <a:srgbClr val="0070C0"/>
                </a:solidFill>
              </a:rPr>
              <a:t>The College is constrained in its capacity to produce more program and certification completers by a lack of trained faculty with necessary certifications, as well as the student cost involved in obtaining certifications. Traditional methods of training present and future IT workers are insufficient as the field faces new challenges as education, government, and industry are moving toward industry-recognized certifications. </a:t>
            </a: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7067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608257"/>
          </a:xfrm>
        </p:spPr>
        <p:txBody>
          <a:bodyPr>
            <a:normAutofit fontScale="90000"/>
          </a:bodyPr>
          <a:lstStyle/>
          <a:p>
            <a:pPr algn="ctr"/>
            <a:r>
              <a:rPr lang="en-US" sz="4000" b="1" dirty="0">
                <a:solidFill>
                  <a:srgbClr val="0070C0"/>
                </a:solidFill>
                <a:latin typeface="+mn-lt"/>
              </a:rPr>
              <a:t>Goals vs. Objectives</a:t>
            </a:r>
          </a:p>
        </p:txBody>
      </p:sp>
      <p:sp>
        <p:nvSpPr>
          <p:cNvPr id="4" name="Content Placeholder 3"/>
          <p:cNvSpPr>
            <a:spLocks noGrp="1"/>
          </p:cNvSpPr>
          <p:nvPr>
            <p:ph idx="1"/>
          </p:nvPr>
        </p:nvSpPr>
        <p:spPr>
          <a:xfrm>
            <a:off x="354330" y="1392331"/>
            <a:ext cx="11567160" cy="5191349"/>
          </a:xfrm>
        </p:spPr>
        <p:txBody>
          <a:bodyPr>
            <a:normAutofit/>
          </a:bodyPr>
          <a:lstStyle/>
          <a:p>
            <a:pPr lvl="1"/>
            <a:r>
              <a:rPr lang="en-US" sz="4400" dirty="0">
                <a:solidFill>
                  <a:srgbClr val="0070C0"/>
                </a:solidFill>
              </a:rPr>
              <a:t>A </a:t>
            </a:r>
            <a:r>
              <a:rPr lang="en-US" sz="4400" dirty="0">
                <a:solidFill>
                  <a:srgbClr val="FF0000"/>
                </a:solidFill>
              </a:rPr>
              <a:t>goal</a:t>
            </a:r>
            <a:r>
              <a:rPr lang="en-US" sz="4400" dirty="0">
                <a:solidFill>
                  <a:srgbClr val="0070C0"/>
                </a:solidFill>
              </a:rPr>
              <a:t> is a broad primary outcome. </a:t>
            </a:r>
          </a:p>
          <a:p>
            <a:pPr lvl="2"/>
            <a:r>
              <a:rPr lang="en-US" sz="4000" dirty="0">
                <a:solidFill>
                  <a:srgbClr val="0070C0"/>
                </a:solidFill>
              </a:rPr>
              <a:t>A </a:t>
            </a:r>
            <a:r>
              <a:rPr lang="en-US" sz="4000" dirty="0">
                <a:solidFill>
                  <a:srgbClr val="FF0000"/>
                </a:solidFill>
              </a:rPr>
              <a:t>strategy (or activity)</a:t>
            </a:r>
            <a:r>
              <a:rPr lang="en-US" sz="4000" dirty="0">
                <a:solidFill>
                  <a:srgbClr val="0070C0"/>
                </a:solidFill>
              </a:rPr>
              <a:t> is the approach you take to achieve a goal. </a:t>
            </a:r>
          </a:p>
          <a:p>
            <a:pPr lvl="3"/>
            <a:r>
              <a:rPr lang="en-US" sz="3800" dirty="0">
                <a:solidFill>
                  <a:srgbClr val="0070C0"/>
                </a:solidFill>
              </a:rPr>
              <a:t>An </a:t>
            </a:r>
            <a:r>
              <a:rPr lang="en-US" sz="3800" dirty="0">
                <a:solidFill>
                  <a:srgbClr val="FF0000"/>
                </a:solidFill>
              </a:rPr>
              <a:t>objective</a:t>
            </a:r>
            <a:r>
              <a:rPr lang="en-US" sz="3800" dirty="0">
                <a:solidFill>
                  <a:srgbClr val="0070C0"/>
                </a:solidFill>
              </a:rPr>
              <a:t> is a measurable step you take to achieve a strategy. </a:t>
            </a:r>
          </a:p>
          <a:p>
            <a:pPr lvl="4"/>
            <a:r>
              <a:rPr lang="en-US" sz="3800" dirty="0">
                <a:solidFill>
                  <a:srgbClr val="0070C0"/>
                </a:solidFill>
              </a:rPr>
              <a:t>A </a:t>
            </a:r>
            <a:r>
              <a:rPr lang="en-US" sz="3800" dirty="0">
                <a:solidFill>
                  <a:srgbClr val="FF0000"/>
                </a:solidFill>
              </a:rPr>
              <a:t>tactic</a:t>
            </a:r>
            <a:r>
              <a:rPr lang="en-US" sz="3800" dirty="0">
                <a:solidFill>
                  <a:srgbClr val="0070C0"/>
                </a:solidFill>
              </a:rPr>
              <a:t> is a tool you use in pursuing an objective associated with a strategy. </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7579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Goal Statements</a:t>
            </a:r>
          </a:p>
        </p:txBody>
      </p:sp>
      <p:sp>
        <p:nvSpPr>
          <p:cNvPr id="4" name="Content Placeholder 3"/>
          <p:cNvSpPr>
            <a:spLocks noGrp="1"/>
          </p:cNvSpPr>
          <p:nvPr>
            <p:ph idx="1"/>
          </p:nvPr>
        </p:nvSpPr>
        <p:spPr>
          <a:xfrm>
            <a:off x="354330" y="1577340"/>
            <a:ext cx="11567160" cy="5006340"/>
          </a:xfrm>
        </p:spPr>
        <p:txBody>
          <a:bodyPr>
            <a:normAutofit/>
          </a:bodyPr>
          <a:lstStyle/>
          <a:p>
            <a:r>
              <a:rPr lang="en-US" sz="4400" dirty="0">
                <a:solidFill>
                  <a:srgbClr val="0070C0"/>
                </a:solidFill>
              </a:rPr>
              <a:t>Keep it short and simple</a:t>
            </a:r>
          </a:p>
          <a:p>
            <a:endParaRPr lang="en-US" sz="4400" dirty="0">
              <a:solidFill>
                <a:srgbClr val="0070C0"/>
              </a:solidFill>
            </a:endParaRPr>
          </a:p>
          <a:p>
            <a:r>
              <a:rPr lang="en-US" sz="4400" dirty="0">
                <a:solidFill>
                  <a:srgbClr val="0070C0"/>
                </a:solidFill>
              </a:rPr>
              <a:t>Include the target population</a:t>
            </a:r>
          </a:p>
          <a:p>
            <a:endParaRPr lang="en-US" sz="4400" dirty="0">
              <a:solidFill>
                <a:srgbClr val="0070C0"/>
              </a:solidFill>
            </a:endParaRPr>
          </a:p>
          <a:p>
            <a:r>
              <a:rPr lang="en-US" sz="4400" dirty="0">
                <a:solidFill>
                  <a:srgbClr val="0070C0"/>
                </a:solidFill>
              </a:rPr>
              <a:t>Do not include measurements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5897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Sample Project Goal Statements</a:t>
            </a:r>
          </a:p>
        </p:txBody>
      </p:sp>
      <p:sp>
        <p:nvSpPr>
          <p:cNvPr id="4" name="Content Placeholder 3"/>
          <p:cNvSpPr>
            <a:spLocks noGrp="1"/>
          </p:cNvSpPr>
          <p:nvPr>
            <p:ph idx="1"/>
          </p:nvPr>
        </p:nvSpPr>
        <p:spPr>
          <a:xfrm>
            <a:off x="354330" y="1577340"/>
            <a:ext cx="11567160" cy="5006340"/>
          </a:xfrm>
        </p:spPr>
        <p:txBody>
          <a:bodyPr>
            <a:normAutofit/>
          </a:bodyPr>
          <a:lstStyle/>
          <a:p>
            <a:r>
              <a:rPr lang="en-US" sz="4000" dirty="0">
                <a:solidFill>
                  <a:srgbClr val="0070C0"/>
                </a:solidFill>
              </a:rPr>
              <a:t>Improve student retention.</a:t>
            </a:r>
          </a:p>
          <a:p>
            <a:pPr marL="0" indent="0">
              <a:buNone/>
            </a:pPr>
            <a:endParaRPr lang="en-US" sz="4000" dirty="0">
              <a:solidFill>
                <a:srgbClr val="0070C0"/>
              </a:solidFill>
            </a:endParaRPr>
          </a:p>
          <a:p>
            <a:r>
              <a:rPr lang="en-US" sz="4000" dirty="0">
                <a:solidFill>
                  <a:srgbClr val="0070C0"/>
                </a:solidFill>
              </a:rPr>
              <a:t>Provide access to mental health care.</a:t>
            </a:r>
          </a:p>
          <a:p>
            <a:pPr marL="0" indent="0">
              <a:buNone/>
            </a:pPr>
            <a:endParaRPr lang="en-US" sz="4000" dirty="0">
              <a:solidFill>
                <a:srgbClr val="0070C0"/>
              </a:solidFill>
            </a:endParaRPr>
          </a:p>
          <a:p>
            <a:r>
              <a:rPr lang="en-US" sz="4000" dirty="0">
                <a:solidFill>
                  <a:srgbClr val="0070C0"/>
                </a:solidFill>
              </a:rPr>
              <a:t>Improve literacy rates.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3032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Objectives</a:t>
            </a:r>
          </a:p>
        </p:txBody>
      </p:sp>
      <p:sp>
        <p:nvSpPr>
          <p:cNvPr id="4" name="Content Placeholder 3"/>
          <p:cNvSpPr>
            <a:spLocks noGrp="1"/>
          </p:cNvSpPr>
          <p:nvPr>
            <p:ph idx="1"/>
          </p:nvPr>
        </p:nvSpPr>
        <p:spPr>
          <a:xfrm>
            <a:off x="354330" y="1577340"/>
            <a:ext cx="11567160" cy="5006340"/>
          </a:xfrm>
        </p:spPr>
        <p:txBody>
          <a:bodyPr>
            <a:normAutofit/>
          </a:bodyPr>
          <a:lstStyle/>
          <a:p>
            <a:pPr>
              <a:defRPr/>
            </a:pPr>
            <a:r>
              <a:rPr lang="en-US" sz="3600" b="1" dirty="0">
                <a:solidFill>
                  <a:srgbClr val="0070C0"/>
                </a:solidFill>
              </a:rPr>
              <a:t>Process Objectives</a:t>
            </a:r>
          </a:p>
          <a:p>
            <a:pPr lvl="1">
              <a:defRPr/>
            </a:pPr>
            <a:r>
              <a:rPr lang="en-US" sz="2800" dirty="0">
                <a:solidFill>
                  <a:srgbClr val="0070C0"/>
                </a:solidFill>
              </a:rPr>
              <a:t>Not quantifiable</a:t>
            </a:r>
          </a:p>
          <a:p>
            <a:pPr lvl="1">
              <a:defRPr/>
            </a:pPr>
            <a:r>
              <a:rPr lang="en-US" sz="2800" dirty="0">
                <a:solidFill>
                  <a:srgbClr val="0070C0"/>
                </a:solidFill>
              </a:rPr>
              <a:t>Do not use them unless specifically requested</a:t>
            </a:r>
          </a:p>
          <a:p>
            <a:pPr lvl="1">
              <a:defRPr/>
            </a:pPr>
            <a:r>
              <a:rPr lang="en-US" sz="2800" dirty="0">
                <a:solidFill>
                  <a:srgbClr val="0070C0"/>
                </a:solidFill>
              </a:rPr>
              <a:t>Use words like </a:t>
            </a:r>
            <a:r>
              <a:rPr lang="en-US" sz="2800" i="1" dirty="0">
                <a:solidFill>
                  <a:srgbClr val="0070C0"/>
                </a:solidFill>
              </a:rPr>
              <a:t>develop</a:t>
            </a:r>
            <a:r>
              <a:rPr lang="en-US" sz="2800" dirty="0">
                <a:solidFill>
                  <a:srgbClr val="0070C0"/>
                </a:solidFill>
              </a:rPr>
              <a:t> or </a:t>
            </a:r>
            <a:r>
              <a:rPr lang="en-US" sz="2800" i="1" dirty="0">
                <a:solidFill>
                  <a:srgbClr val="0070C0"/>
                </a:solidFill>
              </a:rPr>
              <a:t>establish</a:t>
            </a:r>
          </a:p>
          <a:p>
            <a:pPr marL="457200" lvl="1" indent="0">
              <a:buNone/>
              <a:defRPr/>
            </a:pPr>
            <a:endParaRPr lang="en-US" i="1" dirty="0">
              <a:solidFill>
                <a:srgbClr val="0070C0"/>
              </a:solidFill>
            </a:endParaRPr>
          </a:p>
          <a:p>
            <a:pPr>
              <a:defRPr/>
            </a:pPr>
            <a:r>
              <a:rPr lang="en-US" sz="3600" b="1" dirty="0">
                <a:solidFill>
                  <a:srgbClr val="0070C0"/>
                </a:solidFill>
              </a:rPr>
              <a:t>Outcome Objectives</a:t>
            </a:r>
          </a:p>
          <a:p>
            <a:pPr lvl="1">
              <a:defRPr/>
            </a:pPr>
            <a:r>
              <a:rPr lang="en-US" sz="3200" dirty="0">
                <a:solidFill>
                  <a:srgbClr val="0070C0"/>
                </a:solidFill>
              </a:rPr>
              <a:t>Quantifiable</a:t>
            </a:r>
          </a:p>
          <a:p>
            <a:pPr lvl="1">
              <a:defRPr/>
            </a:pPr>
            <a:r>
              <a:rPr lang="en-US" sz="3200" dirty="0">
                <a:solidFill>
                  <a:srgbClr val="0070C0"/>
                </a:solidFill>
              </a:rPr>
              <a:t>Use words indicating measurable change (e.g., </a:t>
            </a:r>
            <a:r>
              <a:rPr lang="en-US" sz="3200" i="1" dirty="0">
                <a:solidFill>
                  <a:srgbClr val="0070C0"/>
                </a:solidFill>
              </a:rPr>
              <a:t>increase</a:t>
            </a:r>
            <a:r>
              <a:rPr lang="en-US" sz="3200" dirty="0">
                <a:solidFill>
                  <a:srgbClr val="0070C0"/>
                </a:solidFill>
              </a:rPr>
              <a:t>, </a:t>
            </a:r>
            <a:r>
              <a:rPr lang="en-US" sz="3200" i="1" dirty="0">
                <a:solidFill>
                  <a:srgbClr val="0070C0"/>
                </a:solidFill>
              </a:rPr>
              <a:t>decrease</a:t>
            </a:r>
            <a:r>
              <a:rPr lang="en-US" sz="3200" dirty="0">
                <a:solidFill>
                  <a:srgbClr val="0070C0"/>
                </a:solidFill>
              </a:rPr>
              <a:t>)</a:t>
            </a:r>
          </a:p>
          <a:p>
            <a:pPr marL="0" indent="0">
              <a:buNone/>
            </a:pPr>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223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Objectives should include:</a:t>
            </a:r>
          </a:p>
        </p:txBody>
      </p:sp>
      <p:sp>
        <p:nvSpPr>
          <p:cNvPr id="4" name="Content Placeholder 3"/>
          <p:cNvSpPr>
            <a:spLocks noGrp="1"/>
          </p:cNvSpPr>
          <p:nvPr>
            <p:ph idx="1"/>
          </p:nvPr>
        </p:nvSpPr>
        <p:spPr>
          <a:xfrm>
            <a:off x="354330" y="1577340"/>
            <a:ext cx="11567160" cy="5006340"/>
          </a:xfrm>
        </p:spPr>
        <p:txBody>
          <a:bodyPr>
            <a:normAutofit/>
          </a:bodyPr>
          <a:lstStyle/>
          <a:p>
            <a:r>
              <a:rPr lang="en-US" sz="4000" dirty="0">
                <a:solidFill>
                  <a:srgbClr val="0070C0"/>
                </a:solidFill>
              </a:rPr>
              <a:t>Who/what will change?</a:t>
            </a:r>
          </a:p>
          <a:p>
            <a:endParaRPr lang="en-US" sz="4000" dirty="0">
              <a:solidFill>
                <a:srgbClr val="0070C0"/>
              </a:solidFill>
            </a:endParaRPr>
          </a:p>
          <a:p>
            <a:r>
              <a:rPr lang="en-US" sz="4000" dirty="0">
                <a:solidFill>
                  <a:srgbClr val="0070C0"/>
                </a:solidFill>
              </a:rPr>
              <a:t>How much change will occur?</a:t>
            </a:r>
          </a:p>
          <a:p>
            <a:endParaRPr lang="en-US" sz="4000" dirty="0">
              <a:solidFill>
                <a:srgbClr val="0070C0"/>
              </a:solidFill>
            </a:endParaRPr>
          </a:p>
          <a:p>
            <a:r>
              <a:rPr lang="en-US" sz="4000" dirty="0">
                <a:solidFill>
                  <a:srgbClr val="0070C0"/>
                </a:solidFill>
              </a:rPr>
              <a:t>How will the change be measured?</a:t>
            </a:r>
          </a:p>
          <a:p>
            <a:endParaRPr lang="en-US" sz="4000" dirty="0">
              <a:solidFill>
                <a:srgbClr val="0070C0"/>
              </a:solidFill>
            </a:endParaRPr>
          </a:p>
          <a:p>
            <a:r>
              <a:rPr lang="en-US" sz="4000" dirty="0">
                <a:solidFill>
                  <a:srgbClr val="0070C0"/>
                </a:solidFill>
              </a:rPr>
              <a:t>When will the change occur?</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1972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rPr>
              <a:t>Do the goals and objectives match?</a:t>
            </a:r>
            <a:endParaRPr lang="en-US" sz="4000" b="1" dirty="0">
              <a:solidFill>
                <a:srgbClr val="0070C0"/>
              </a:solidFill>
              <a:latin typeface="+mn-lt"/>
            </a:endParaRPr>
          </a:p>
        </p:txBody>
      </p:sp>
      <p:sp>
        <p:nvSpPr>
          <p:cNvPr id="4" name="Content Placeholder 3"/>
          <p:cNvSpPr>
            <a:spLocks noGrp="1"/>
          </p:cNvSpPr>
          <p:nvPr>
            <p:ph idx="1"/>
          </p:nvPr>
        </p:nvSpPr>
        <p:spPr>
          <a:xfrm>
            <a:off x="354330" y="1577340"/>
            <a:ext cx="11567160" cy="5006340"/>
          </a:xfrm>
        </p:spPr>
        <p:txBody>
          <a:bodyPr>
            <a:normAutofit/>
          </a:bodyPr>
          <a:lstStyle/>
          <a:p>
            <a:pPr marL="469900" indent="-469900">
              <a:defRPr/>
            </a:pPr>
            <a:r>
              <a:rPr lang="en-US" sz="3200" b="1" u="sng" dirty="0">
                <a:solidFill>
                  <a:srgbClr val="0070C0"/>
                </a:solidFill>
              </a:rPr>
              <a:t>Goal</a:t>
            </a:r>
            <a:r>
              <a:rPr lang="en-US" sz="3200" b="1" dirty="0">
                <a:solidFill>
                  <a:srgbClr val="0070C0"/>
                </a:solidFill>
              </a:rPr>
              <a:t>:  </a:t>
            </a:r>
            <a:r>
              <a:rPr lang="en-US" sz="3200" dirty="0">
                <a:solidFill>
                  <a:srgbClr val="0070C0"/>
                </a:solidFill>
              </a:rPr>
              <a:t>PSC will meet the learning needs of individuals in Escambia County with low literacy levels.</a:t>
            </a:r>
          </a:p>
          <a:p>
            <a:pPr marL="908050" lvl="1" indent="-436563">
              <a:defRPr/>
            </a:pPr>
            <a:r>
              <a:rPr lang="en-US" sz="3200" b="1" dirty="0">
                <a:solidFill>
                  <a:srgbClr val="0070C0"/>
                </a:solidFill>
              </a:rPr>
              <a:t>Objective: </a:t>
            </a:r>
            <a:r>
              <a:rPr lang="en-US" sz="3200" dirty="0">
                <a:solidFill>
                  <a:srgbClr val="0070C0"/>
                </a:solidFill>
              </a:rPr>
              <a:t>Establish literary level review committee by Month 2 of the grant period. </a:t>
            </a:r>
          </a:p>
          <a:p>
            <a:pPr marL="908050" lvl="1" indent="-436563">
              <a:defRPr/>
            </a:pPr>
            <a:endParaRPr lang="en-US" sz="3200" b="1" dirty="0">
              <a:solidFill>
                <a:srgbClr val="0070C0"/>
              </a:solidFill>
            </a:endParaRPr>
          </a:p>
          <a:p>
            <a:pPr marL="469900" indent="-469900">
              <a:defRPr/>
            </a:pPr>
            <a:r>
              <a:rPr lang="en-US" sz="3200" b="1" u="sng" dirty="0">
                <a:solidFill>
                  <a:srgbClr val="0070C0"/>
                </a:solidFill>
              </a:rPr>
              <a:t>Goal</a:t>
            </a:r>
            <a:r>
              <a:rPr lang="en-US" sz="3200" b="1" dirty="0">
                <a:solidFill>
                  <a:srgbClr val="0070C0"/>
                </a:solidFill>
              </a:rPr>
              <a:t>:  </a:t>
            </a:r>
            <a:r>
              <a:rPr lang="en-US" sz="3200" dirty="0">
                <a:solidFill>
                  <a:srgbClr val="0070C0"/>
                </a:solidFill>
              </a:rPr>
              <a:t>PSC will increase the literacy levels of low income students.</a:t>
            </a:r>
          </a:p>
          <a:p>
            <a:pPr marL="908050" lvl="1" indent="-436563">
              <a:defRPr/>
            </a:pPr>
            <a:r>
              <a:rPr lang="en-US" sz="3200" b="1" dirty="0">
                <a:solidFill>
                  <a:srgbClr val="0070C0"/>
                </a:solidFill>
              </a:rPr>
              <a:t>Objective:  </a:t>
            </a:r>
            <a:r>
              <a:rPr lang="en-US" sz="3200" dirty="0">
                <a:solidFill>
                  <a:srgbClr val="0070C0"/>
                </a:solidFill>
              </a:rPr>
              <a:t>By 2021, the success rates of Pell-eligible students enrolled in developmental reading courses will increase by 8%. </a:t>
            </a:r>
          </a:p>
          <a:p>
            <a:endParaRPr lang="en-US" sz="40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6152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382" y="1535037"/>
            <a:ext cx="9776460" cy="1707784"/>
          </a:xfrm>
        </p:spPr>
        <p:txBody>
          <a:bodyPr>
            <a:normAutofit/>
          </a:bodyPr>
          <a:lstStyle/>
          <a:p>
            <a:r>
              <a:rPr lang="en-US" sz="4800" b="1" dirty="0">
                <a:solidFill>
                  <a:srgbClr val="0070C0"/>
                </a:solidFill>
              </a:rPr>
              <a:t>Goals &amp; Objectives Activity</a:t>
            </a:r>
          </a:p>
        </p:txBody>
      </p:sp>
      <p:sp>
        <p:nvSpPr>
          <p:cNvPr id="3" name="Subtitle 2"/>
          <p:cNvSpPr>
            <a:spLocks noGrp="1"/>
          </p:cNvSpPr>
          <p:nvPr>
            <p:ph type="subTitle" idx="1"/>
          </p:nvPr>
        </p:nvSpPr>
        <p:spPr>
          <a:xfrm>
            <a:off x="1524000" y="2971800"/>
            <a:ext cx="9144000" cy="2160270"/>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2948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2868"/>
            <a:ext cx="9144000" cy="4897822"/>
          </a:xfrm>
        </p:spPr>
        <p:txBody>
          <a:bodyPr>
            <a:normAutofit/>
          </a:bodyPr>
          <a:lstStyle/>
          <a:p>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4" name="Picture 3"/>
          <p:cNvPicPr>
            <a:picLocks noChangeAspect="1"/>
          </p:cNvPicPr>
          <p:nvPr/>
        </p:nvPicPr>
        <p:blipFill>
          <a:blip r:embed="rId3"/>
          <a:stretch>
            <a:fillRect/>
          </a:stretch>
        </p:blipFill>
        <p:spPr>
          <a:xfrm>
            <a:off x="1702676" y="761768"/>
            <a:ext cx="8786648" cy="5851078"/>
          </a:xfrm>
          <a:prstGeom prst="rect">
            <a:avLst/>
          </a:prstGeom>
        </p:spPr>
      </p:pic>
    </p:spTree>
    <p:extLst>
      <p:ext uri="{BB962C8B-B14F-4D97-AF65-F5344CB8AC3E}">
        <p14:creationId xmlns:p14="http://schemas.microsoft.com/office/powerpoint/2010/main" val="3340663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00899" y="1334097"/>
            <a:ext cx="9144000" cy="2160588"/>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4" name="Rectangle 3">
            <a:extLst>
              <a:ext uri="{FF2B5EF4-FFF2-40B4-BE49-F238E27FC236}">
                <a16:creationId xmlns:a16="http://schemas.microsoft.com/office/drawing/2014/main" id="{A73A0D40-C660-4D52-AC00-E4807E76BEDB}"/>
              </a:ext>
            </a:extLst>
          </p:cNvPr>
          <p:cNvSpPr/>
          <p:nvPr/>
        </p:nvSpPr>
        <p:spPr>
          <a:xfrm>
            <a:off x="2972586" y="1536174"/>
            <a:ext cx="6096000" cy="3785652"/>
          </a:xfrm>
          <a:prstGeom prst="rect">
            <a:avLst/>
          </a:prstGeom>
        </p:spPr>
        <p:txBody>
          <a:bodyPr>
            <a:spAutoFit/>
          </a:bodyPr>
          <a:lstStyle/>
          <a:p>
            <a:pPr algn="ctr"/>
            <a:r>
              <a:rPr lang="en-US" altLang="en-US" sz="4800" dirty="0"/>
              <a:t>Objectives should be </a:t>
            </a:r>
            <a:br>
              <a:rPr lang="en-US" altLang="en-US" sz="4800" dirty="0"/>
            </a:br>
            <a:r>
              <a:rPr lang="en-US" altLang="en-US" sz="4800" i="1" dirty="0">
                <a:solidFill>
                  <a:srgbClr val="FF0000"/>
                </a:solidFill>
              </a:rPr>
              <a:t>ambitious</a:t>
            </a:r>
            <a:r>
              <a:rPr lang="en-US" altLang="en-US" sz="4800" dirty="0"/>
              <a:t> </a:t>
            </a:r>
            <a:br>
              <a:rPr lang="en-US" altLang="en-US" sz="4800" dirty="0"/>
            </a:br>
            <a:r>
              <a:rPr lang="en-US" altLang="en-US" sz="4800" dirty="0"/>
              <a:t>yet </a:t>
            </a:r>
            <a:br>
              <a:rPr lang="en-US" altLang="en-US" sz="4800" dirty="0"/>
            </a:br>
            <a:r>
              <a:rPr lang="en-US" altLang="en-US" sz="4800" i="1" dirty="0">
                <a:solidFill>
                  <a:srgbClr val="FF0000"/>
                </a:solidFill>
              </a:rPr>
              <a:t>attainable</a:t>
            </a:r>
            <a:r>
              <a:rPr lang="en-US" altLang="en-US" sz="4800" dirty="0"/>
              <a:t>.</a:t>
            </a:r>
            <a:br>
              <a:rPr lang="en-US" altLang="en-US" sz="4800" dirty="0"/>
            </a:br>
            <a:endParaRPr lang="en-US" altLang="en-US" sz="4800" dirty="0"/>
          </a:p>
        </p:txBody>
      </p:sp>
    </p:spTree>
    <p:extLst>
      <p:ext uri="{BB962C8B-B14F-4D97-AF65-F5344CB8AC3E}">
        <p14:creationId xmlns:p14="http://schemas.microsoft.com/office/powerpoint/2010/main" val="11929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r>
              <a:rPr lang="en-US" sz="3200" b="1" dirty="0">
                <a:solidFill>
                  <a:srgbClr val="0070C0"/>
                </a:solidFill>
                <a:latin typeface="+mn-lt"/>
              </a:rPr>
              <a:t>Your organization should be providing potential solutions:	</a:t>
            </a:r>
          </a:p>
        </p:txBody>
      </p:sp>
      <p:sp>
        <p:nvSpPr>
          <p:cNvPr id="4" name="Content Placeholder 3"/>
          <p:cNvSpPr>
            <a:spLocks noGrp="1"/>
          </p:cNvSpPr>
          <p:nvPr>
            <p:ph idx="1"/>
          </p:nvPr>
        </p:nvSpPr>
        <p:spPr>
          <a:xfrm>
            <a:off x="354330" y="1989056"/>
            <a:ext cx="11567160" cy="4594624"/>
          </a:xfrm>
        </p:spPr>
        <p:txBody>
          <a:bodyPr>
            <a:normAutofit/>
          </a:bodyPr>
          <a:lstStyle/>
          <a:p>
            <a:r>
              <a:rPr lang="en-US" sz="3600" dirty="0">
                <a:solidFill>
                  <a:srgbClr val="0070C0"/>
                </a:solidFill>
              </a:rPr>
              <a:t>You </a:t>
            </a:r>
            <a:r>
              <a:rPr lang="en-US" sz="3600" b="1" dirty="0">
                <a:solidFill>
                  <a:srgbClr val="0070C0"/>
                </a:solidFill>
              </a:rPr>
              <a:t>“Can” </a:t>
            </a:r>
            <a:r>
              <a:rPr lang="en-US" sz="3600" dirty="0">
                <a:solidFill>
                  <a:srgbClr val="0070C0"/>
                </a:solidFill>
              </a:rPr>
              <a:t>rather than you </a:t>
            </a:r>
            <a:r>
              <a:rPr lang="en-US" sz="3600" b="1" dirty="0">
                <a:solidFill>
                  <a:srgbClr val="0070C0"/>
                </a:solidFill>
              </a:rPr>
              <a:t>“Need”</a:t>
            </a:r>
          </a:p>
          <a:p>
            <a:pPr lvl="1"/>
            <a:r>
              <a:rPr lang="en-US" sz="3200" dirty="0">
                <a:solidFill>
                  <a:srgbClr val="0070C0"/>
                </a:solidFill>
              </a:rPr>
              <a:t>Turn your organization’s strengths into community problem solving</a:t>
            </a:r>
          </a:p>
          <a:p>
            <a:pPr lvl="2"/>
            <a:r>
              <a:rPr lang="en-US" sz="2800" dirty="0">
                <a:solidFill>
                  <a:srgbClr val="0070C0"/>
                </a:solidFill>
              </a:rPr>
              <a:t>Use current personnel and resources in innovative ways</a:t>
            </a:r>
          </a:p>
          <a:p>
            <a:pPr lvl="2"/>
            <a:r>
              <a:rPr lang="en-US" sz="2800" dirty="0">
                <a:solidFill>
                  <a:srgbClr val="0070C0"/>
                </a:solidFill>
              </a:rPr>
              <a:t>Apply new approaches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997" y="5864764"/>
            <a:ext cx="1116957" cy="893905"/>
          </a:xfrm>
          <a:prstGeom prst="rect">
            <a:avLst/>
          </a:prstGeom>
        </p:spPr>
      </p:pic>
    </p:spTree>
    <p:extLst>
      <p:ext uri="{BB962C8B-B14F-4D97-AF65-F5344CB8AC3E}">
        <p14:creationId xmlns:p14="http://schemas.microsoft.com/office/powerpoint/2010/main" val="1759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3600" b="1" dirty="0">
                <a:solidFill>
                  <a:srgbClr val="0070C0"/>
                </a:solidFill>
                <a:latin typeface="Calibri" panose="020F0502020204030204" pitchFamily="34" charset="0"/>
              </a:rPr>
              <a:t>Budget &amp; Narrative </a:t>
            </a:r>
            <a:endParaRPr lang="en-US" sz="4000" b="1" dirty="0">
              <a:solidFill>
                <a:srgbClr val="0070C0"/>
              </a:solidFill>
              <a:latin typeface="+mn-lt"/>
            </a:endParaRPr>
          </a:p>
        </p:txBody>
      </p:sp>
      <p:sp>
        <p:nvSpPr>
          <p:cNvPr id="4" name="Content Placeholder 3"/>
          <p:cNvSpPr>
            <a:spLocks noGrp="1"/>
          </p:cNvSpPr>
          <p:nvPr>
            <p:ph idx="1"/>
          </p:nvPr>
        </p:nvSpPr>
        <p:spPr>
          <a:xfrm>
            <a:off x="354330" y="1577340"/>
            <a:ext cx="11567160" cy="5006340"/>
          </a:xfrm>
        </p:spPr>
        <p:txBody>
          <a:bodyPr>
            <a:normAutofit lnSpcReduction="10000"/>
          </a:bodyPr>
          <a:lstStyle/>
          <a:p>
            <a:r>
              <a:rPr lang="en-US" sz="3200" dirty="0">
                <a:solidFill>
                  <a:srgbClr val="0070C0"/>
                </a:solidFill>
              </a:rPr>
              <a:t>Typical categories</a:t>
            </a:r>
          </a:p>
          <a:p>
            <a:pPr lvl="1"/>
            <a:r>
              <a:rPr lang="en-US" sz="2800" dirty="0">
                <a:solidFill>
                  <a:srgbClr val="0070C0"/>
                </a:solidFill>
              </a:rPr>
              <a:t>Personnel (salaries)</a:t>
            </a:r>
          </a:p>
          <a:p>
            <a:pPr lvl="1"/>
            <a:r>
              <a:rPr lang="en-US" sz="2800" dirty="0">
                <a:solidFill>
                  <a:srgbClr val="0070C0"/>
                </a:solidFill>
              </a:rPr>
              <a:t>Fringe benefits</a:t>
            </a:r>
          </a:p>
          <a:p>
            <a:pPr lvl="2"/>
            <a:r>
              <a:rPr lang="en-US" sz="2400" dirty="0">
                <a:solidFill>
                  <a:srgbClr val="0070C0"/>
                </a:solidFill>
              </a:rPr>
              <a:t>How do they compare to Employer Costs for Employee Compensation (</a:t>
            </a:r>
            <a:r>
              <a:rPr lang="en-US" sz="2400" dirty="0">
                <a:hlinkClick r:id="rId3"/>
              </a:rPr>
              <a:t>https://www.bls.gov/news.release/ecec.nr0.htm</a:t>
            </a:r>
            <a:r>
              <a:rPr lang="en-US" sz="2400" dirty="0"/>
              <a:t>)</a:t>
            </a:r>
            <a:endParaRPr lang="en-US" sz="2400" dirty="0">
              <a:solidFill>
                <a:srgbClr val="0070C0"/>
              </a:solidFill>
            </a:endParaRPr>
          </a:p>
          <a:p>
            <a:pPr lvl="1"/>
            <a:r>
              <a:rPr lang="en-US" sz="2800" dirty="0">
                <a:solidFill>
                  <a:srgbClr val="0070C0"/>
                </a:solidFill>
              </a:rPr>
              <a:t>Travel</a:t>
            </a:r>
          </a:p>
          <a:p>
            <a:pPr lvl="1"/>
            <a:r>
              <a:rPr lang="en-US" sz="2800" dirty="0">
                <a:solidFill>
                  <a:srgbClr val="0070C0"/>
                </a:solidFill>
              </a:rPr>
              <a:t>Supplies</a:t>
            </a:r>
          </a:p>
          <a:p>
            <a:pPr lvl="1"/>
            <a:r>
              <a:rPr lang="en-US" sz="2800" dirty="0">
                <a:solidFill>
                  <a:srgbClr val="0070C0"/>
                </a:solidFill>
              </a:rPr>
              <a:t>Equipment</a:t>
            </a:r>
          </a:p>
          <a:p>
            <a:pPr lvl="1"/>
            <a:r>
              <a:rPr lang="en-US" sz="2800" dirty="0">
                <a:solidFill>
                  <a:srgbClr val="0070C0"/>
                </a:solidFill>
              </a:rPr>
              <a:t>Consultants or contractual</a:t>
            </a:r>
          </a:p>
          <a:p>
            <a:pPr lvl="1"/>
            <a:r>
              <a:rPr lang="en-US" sz="2800" dirty="0">
                <a:solidFill>
                  <a:srgbClr val="0070C0"/>
                </a:solidFill>
              </a:rPr>
              <a:t>Other costs</a:t>
            </a:r>
          </a:p>
          <a:p>
            <a:pPr lvl="1"/>
            <a:r>
              <a:rPr lang="en-US" sz="2800" dirty="0">
                <a:solidFill>
                  <a:srgbClr val="0070C0"/>
                </a:solidFill>
              </a:rPr>
              <a:t>Indirect/Administrative Costs</a:t>
            </a:r>
          </a:p>
          <a:p>
            <a:pPr lvl="2"/>
            <a:r>
              <a:rPr lang="en-US" sz="2400" dirty="0">
                <a:solidFill>
                  <a:srgbClr val="0070C0"/>
                </a:solidFill>
              </a:rPr>
              <a:t>Negotiated Indirect Rate</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629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631568"/>
          </a:xfrm>
        </p:spPr>
        <p:txBody>
          <a:bodyPr>
            <a:normAutofit fontScale="90000"/>
          </a:bodyPr>
          <a:lstStyle/>
          <a:p>
            <a:pPr algn="ctr"/>
            <a:r>
              <a:rPr lang="en-US" sz="3600" b="1" dirty="0">
                <a:solidFill>
                  <a:srgbClr val="0070C0"/>
                </a:solidFill>
                <a:latin typeface="Calibri" panose="020F0502020204030204" pitchFamily="34" charset="0"/>
              </a:rPr>
              <a:t>Relate Budget to Project/Program and Demonstrate Value</a:t>
            </a:r>
            <a:endParaRPr lang="en-US" sz="4000" b="1" dirty="0">
              <a:solidFill>
                <a:srgbClr val="0070C0"/>
              </a:solidFill>
              <a:latin typeface="+mn-lt"/>
            </a:endParaRPr>
          </a:p>
        </p:txBody>
      </p:sp>
      <p:sp>
        <p:nvSpPr>
          <p:cNvPr id="4" name="Content Placeholder 3"/>
          <p:cNvSpPr>
            <a:spLocks noGrp="1"/>
          </p:cNvSpPr>
          <p:nvPr>
            <p:ph idx="1"/>
          </p:nvPr>
        </p:nvSpPr>
        <p:spPr>
          <a:xfrm>
            <a:off x="354330" y="1673270"/>
            <a:ext cx="11567160" cy="4910409"/>
          </a:xfrm>
        </p:spPr>
        <p:txBody>
          <a:bodyPr>
            <a:normAutofit/>
          </a:bodyPr>
          <a:lstStyle/>
          <a:p>
            <a:r>
              <a:rPr lang="en-US" sz="3600" dirty="0">
                <a:solidFill>
                  <a:srgbClr val="0070C0"/>
                </a:solidFill>
              </a:rPr>
              <a:t>Are all budget items are directly related to proposal </a:t>
            </a:r>
            <a:r>
              <a:rPr lang="en-US" sz="3600" dirty="0" smtClean="0">
                <a:solidFill>
                  <a:srgbClr val="0070C0"/>
                </a:solidFill>
              </a:rPr>
              <a:t>objectives?</a:t>
            </a:r>
            <a:endParaRPr lang="en-US" sz="3600" dirty="0">
              <a:solidFill>
                <a:srgbClr val="0070C0"/>
              </a:solidFill>
            </a:endParaRPr>
          </a:p>
          <a:p>
            <a:pPr lvl="1"/>
            <a:r>
              <a:rPr lang="en-US" sz="2800" dirty="0">
                <a:solidFill>
                  <a:srgbClr val="0070C0"/>
                </a:solidFill>
              </a:rPr>
              <a:t>If you budget for staff, then your activities plan should include that staff and their responsibilities/activities</a:t>
            </a:r>
          </a:p>
          <a:p>
            <a:r>
              <a:rPr lang="en-US" sz="3600" dirty="0">
                <a:solidFill>
                  <a:srgbClr val="0070C0"/>
                </a:solidFill>
              </a:rPr>
              <a:t>Is your budget adequate to support all project activities?</a:t>
            </a:r>
          </a:p>
          <a:p>
            <a:r>
              <a:rPr lang="en-US" sz="3600" dirty="0">
                <a:solidFill>
                  <a:srgbClr val="0070C0"/>
                </a:solidFill>
              </a:rPr>
              <a:t>Include all items requested by the funder</a:t>
            </a:r>
          </a:p>
          <a:p>
            <a:pPr lvl="1"/>
            <a:r>
              <a:rPr lang="en-US" sz="2800" dirty="0">
                <a:solidFill>
                  <a:srgbClr val="0070C0"/>
                </a:solidFill>
              </a:rPr>
              <a:t>Do you need to include funding for attendance at mandatory meetings?</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974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631568"/>
          </a:xfrm>
        </p:spPr>
        <p:txBody>
          <a:bodyPr>
            <a:normAutofit fontScale="90000"/>
          </a:bodyPr>
          <a:lstStyle/>
          <a:p>
            <a:pPr algn="ctr"/>
            <a:r>
              <a:rPr lang="en-US" sz="3600" b="1" dirty="0">
                <a:solidFill>
                  <a:srgbClr val="0070C0"/>
                </a:solidFill>
                <a:latin typeface="Calibri" panose="020F0502020204030204" pitchFamily="34" charset="0"/>
              </a:rPr>
              <a:t>Relate Budget to Project/Program and Demonstrate Value</a:t>
            </a:r>
            <a:endParaRPr lang="en-US" sz="4000" b="1" dirty="0">
              <a:solidFill>
                <a:srgbClr val="0070C0"/>
              </a:solidFill>
              <a:latin typeface="+mn-lt"/>
            </a:endParaRPr>
          </a:p>
        </p:txBody>
      </p:sp>
      <p:sp>
        <p:nvSpPr>
          <p:cNvPr id="4" name="Content Placeholder 3"/>
          <p:cNvSpPr>
            <a:spLocks noGrp="1"/>
          </p:cNvSpPr>
          <p:nvPr>
            <p:ph idx="1"/>
          </p:nvPr>
        </p:nvSpPr>
        <p:spPr>
          <a:xfrm>
            <a:off x="354330" y="1550020"/>
            <a:ext cx="11567160" cy="5033660"/>
          </a:xfrm>
        </p:spPr>
        <p:txBody>
          <a:bodyPr>
            <a:normAutofit/>
          </a:bodyPr>
          <a:lstStyle/>
          <a:p>
            <a:r>
              <a:rPr lang="en-US" sz="3600" dirty="0" smtClean="0">
                <a:solidFill>
                  <a:srgbClr val="0070C0"/>
                </a:solidFill>
              </a:rPr>
              <a:t>Include </a:t>
            </a:r>
            <a:r>
              <a:rPr lang="en-US" sz="3600" dirty="0">
                <a:solidFill>
                  <a:srgbClr val="0070C0"/>
                </a:solidFill>
              </a:rPr>
              <a:t>necessary detail or calculations for all line items – use the “magic” words </a:t>
            </a:r>
            <a:r>
              <a:rPr lang="en-US" sz="3600" i="1" dirty="0">
                <a:solidFill>
                  <a:srgbClr val="0070C0"/>
                </a:solidFill>
              </a:rPr>
              <a:t>such as</a:t>
            </a:r>
          </a:p>
          <a:p>
            <a:pPr lvl="1"/>
            <a:r>
              <a:rPr lang="en-US" sz="2800" dirty="0">
                <a:solidFill>
                  <a:srgbClr val="0070C0"/>
                </a:solidFill>
              </a:rPr>
              <a:t>Three laptop computers, such as, Lenovo Yoga ($895/each) -- $2,685</a:t>
            </a:r>
          </a:p>
          <a:p>
            <a:pPr lvl="1"/>
            <a:r>
              <a:rPr lang="en-US" sz="2800" dirty="0">
                <a:solidFill>
                  <a:srgbClr val="0070C0"/>
                </a:solidFill>
              </a:rPr>
              <a:t>Promotional Materials, such as, t-shirts (~$5/ea), mugs (~$2/ea).</a:t>
            </a:r>
          </a:p>
          <a:p>
            <a:pPr lvl="1"/>
            <a:r>
              <a:rPr lang="en-US" sz="2800" dirty="0">
                <a:solidFill>
                  <a:srgbClr val="0070C0"/>
                </a:solidFill>
              </a:rPr>
              <a:t>Office supplies, such as file cabinet, file folders, pens, pencils  -- $1,500</a:t>
            </a:r>
          </a:p>
          <a:p>
            <a:pPr lvl="1"/>
            <a:r>
              <a:rPr lang="en-US" sz="2800" dirty="0">
                <a:solidFill>
                  <a:srgbClr val="0070C0"/>
                </a:solidFill>
              </a:rPr>
              <a:t>Marketing, such as, print ads (~$600/ea), billboards (~$5,000/ea), postcards and</a:t>
            </a:r>
          </a:p>
          <a:p>
            <a:pPr marL="457200" lvl="1" indent="0">
              <a:buNone/>
            </a:pPr>
            <a:r>
              <a:rPr lang="en-US" sz="2800" dirty="0">
                <a:solidFill>
                  <a:srgbClr val="0070C0"/>
                </a:solidFill>
              </a:rPr>
              <a:t>	postage (~$500)                  </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0358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496086"/>
          </a:xfrm>
        </p:spPr>
        <p:txBody>
          <a:bodyPr>
            <a:normAutofit fontScale="90000"/>
          </a:bodyPr>
          <a:lstStyle/>
          <a:p>
            <a:pPr algn="ctr"/>
            <a:r>
              <a:rPr lang="en-US" sz="3600" b="1" dirty="0">
                <a:solidFill>
                  <a:srgbClr val="0070C0"/>
                </a:solidFill>
                <a:latin typeface="Calibri" panose="020F0502020204030204" pitchFamily="34" charset="0"/>
              </a:rPr>
              <a:t>Budget</a:t>
            </a:r>
            <a:endParaRPr lang="en-US" sz="4000" b="1" dirty="0">
              <a:solidFill>
                <a:srgbClr val="0070C0"/>
              </a:solidFill>
              <a:latin typeface="+mn-lt"/>
            </a:endParaRPr>
          </a:p>
        </p:txBody>
      </p:sp>
      <p:sp>
        <p:nvSpPr>
          <p:cNvPr id="4" name="Content Placeholder 3"/>
          <p:cNvSpPr>
            <a:spLocks noGrp="1"/>
          </p:cNvSpPr>
          <p:nvPr>
            <p:ph idx="1"/>
          </p:nvPr>
        </p:nvSpPr>
        <p:spPr>
          <a:xfrm>
            <a:off x="354330" y="1280160"/>
            <a:ext cx="11567160" cy="5303520"/>
          </a:xfrm>
        </p:spPr>
        <p:txBody>
          <a:bodyPr>
            <a:normAutofit/>
          </a:bodyPr>
          <a:lstStyle/>
          <a:p>
            <a:r>
              <a:rPr lang="en-US" dirty="0">
                <a:solidFill>
                  <a:srgbClr val="0070C0"/>
                </a:solidFill>
              </a:rPr>
              <a:t>Follow format suggested by funding agency</a:t>
            </a:r>
          </a:p>
          <a:p>
            <a:r>
              <a:rPr lang="en-US" dirty="0">
                <a:solidFill>
                  <a:srgbClr val="0070C0"/>
                </a:solidFill>
              </a:rPr>
              <a:t>Check RFP for allowable/unallowable costs</a:t>
            </a:r>
          </a:p>
          <a:p>
            <a:r>
              <a:rPr lang="en-US" dirty="0">
                <a:solidFill>
                  <a:srgbClr val="0070C0"/>
                </a:solidFill>
              </a:rPr>
              <a:t>Know the “averages” for costs on “like” projects</a:t>
            </a:r>
          </a:p>
          <a:p>
            <a:r>
              <a:rPr lang="en-US" dirty="0">
                <a:solidFill>
                  <a:srgbClr val="0070C0"/>
                </a:solidFill>
              </a:rPr>
              <a:t>Can you calculate a cost per participant?</a:t>
            </a:r>
          </a:p>
          <a:p>
            <a:pPr lvl="1"/>
            <a:r>
              <a:rPr lang="en-US" dirty="0">
                <a:solidFill>
                  <a:srgbClr val="0070C0"/>
                </a:solidFill>
              </a:rPr>
              <a:t>Make a case for ROI</a:t>
            </a:r>
          </a:p>
          <a:p>
            <a:pPr lvl="2"/>
            <a:r>
              <a:rPr lang="en-US" dirty="0">
                <a:solidFill>
                  <a:srgbClr val="0070C0"/>
                </a:solidFill>
              </a:rPr>
              <a:t>It costs approximately $36,000/year for an individual to be supported on public assistance. The proposed program will help individuals achieve economic self-sufficiency for themselves and their families for a cost per participant of $8,500.</a:t>
            </a:r>
          </a:p>
          <a:p>
            <a:r>
              <a:rPr lang="en-US" dirty="0">
                <a:solidFill>
                  <a:srgbClr val="FF0000"/>
                </a:solidFill>
              </a:rPr>
              <a:t>Don’t. Cha</a:t>
            </a:r>
            <a:r>
              <a:rPr lang="en-US" b="1" dirty="0">
                <a:solidFill>
                  <a:srgbClr val="00B050"/>
                </a:solidFill>
              </a:rPr>
              <a:t>$</a:t>
            </a:r>
            <a:r>
              <a:rPr lang="en-US" dirty="0">
                <a:solidFill>
                  <a:srgbClr val="FF0000"/>
                </a:solidFill>
              </a:rPr>
              <a:t>e. The. Money.</a:t>
            </a:r>
          </a:p>
          <a:p>
            <a:pPr lvl="1"/>
            <a:r>
              <a:rPr lang="en-US" dirty="0">
                <a:solidFill>
                  <a:srgbClr val="0070C0"/>
                </a:solidFill>
              </a:rPr>
              <a:t>Whenever possible, ask for the funding you really need, not the funding available</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3" name="Picture 2"/>
          <p:cNvPicPr>
            <a:picLocks noChangeAspect="1"/>
          </p:cNvPicPr>
          <p:nvPr/>
        </p:nvPicPr>
        <p:blipFill>
          <a:blip r:embed="rId4"/>
          <a:stretch>
            <a:fillRect/>
          </a:stretch>
        </p:blipFill>
        <p:spPr>
          <a:xfrm>
            <a:off x="8997671" y="876563"/>
            <a:ext cx="2228613" cy="2233125"/>
          </a:xfrm>
          <a:prstGeom prst="rect">
            <a:avLst/>
          </a:prstGeom>
        </p:spPr>
      </p:pic>
    </p:spTree>
    <p:extLst>
      <p:ext uri="{BB962C8B-B14F-4D97-AF65-F5344CB8AC3E}">
        <p14:creationId xmlns:p14="http://schemas.microsoft.com/office/powerpoint/2010/main" val="18841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496086"/>
          </a:xfrm>
        </p:spPr>
        <p:txBody>
          <a:bodyPr>
            <a:normAutofit fontScale="90000"/>
          </a:bodyPr>
          <a:lstStyle/>
          <a:p>
            <a:pPr algn="ctr"/>
            <a:r>
              <a:rPr lang="en-US" sz="3600" b="1" dirty="0">
                <a:solidFill>
                  <a:srgbClr val="0070C0"/>
                </a:solidFill>
                <a:latin typeface="Calibri" panose="020F0502020204030204" pitchFamily="34" charset="0"/>
              </a:rPr>
              <a:t>Matching Funds</a:t>
            </a:r>
            <a:endParaRPr lang="en-US" sz="4000" b="1" dirty="0">
              <a:solidFill>
                <a:srgbClr val="0070C0"/>
              </a:solidFill>
              <a:latin typeface="+mn-lt"/>
            </a:endParaRPr>
          </a:p>
        </p:txBody>
      </p:sp>
      <p:sp>
        <p:nvSpPr>
          <p:cNvPr id="4" name="Content Placeholder 3"/>
          <p:cNvSpPr>
            <a:spLocks noGrp="1"/>
          </p:cNvSpPr>
          <p:nvPr>
            <p:ph idx="1"/>
          </p:nvPr>
        </p:nvSpPr>
        <p:spPr>
          <a:xfrm>
            <a:off x="354330" y="1280160"/>
            <a:ext cx="11567160" cy="5303520"/>
          </a:xfrm>
        </p:spPr>
        <p:txBody>
          <a:bodyPr>
            <a:normAutofit lnSpcReduction="10000"/>
          </a:bodyPr>
          <a:lstStyle/>
          <a:p>
            <a:r>
              <a:rPr lang="en-US" altLang="en-US" dirty="0">
                <a:solidFill>
                  <a:srgbClr val="0070C0"/>
                </a:solidFill>
              </a:rPr>
              <a:t>Increasingly required, showing an organization (and/or community) support of a project</a:t>
            </a:r>
          </a:p>
          <a:p>
            <a:r>
              <a:rPr lang="en-US" altLang="en-US" dirty="0">
                <a:solidFill>
                  <a:srgbClr val="0070C0"/>
                </a:solidFill>
              </a:rPr>
              <a:t>Cash </a:t>
            </a:r>
          </a:p>
          <a:p>
            <a:pPr lvl="1"/>
            <a:r>
              <a:rPr lang="en-US" altLang="en-US" dirty="0" smtClean="0">
                <a:solidFill>
                  <a:srgbClr val="0070C0"/>
                </a:solidFill>
              </a:rPr>
              <a:t>Amount/ratio </a:t>
            </a:r>
            <a:r>
              <a:rPr lang="en-US" altLang="en-US" dirty="0">
                <a:solidFill>
                  <a:srgbClr val="0070C0"/>
                </a:solidFill>
              </a:rPr>
              <a:t>will be stipulated</a:t>
            </a:r>
          </a:p>
          <a:p>
            <a:pPr lvl="1"/>
            <a:r>
              <a:rPr lang="en-US" altLang="en-US" dirty="0">
                <a:solidFill>
                  <a:srgbClr val="0070C0"/>
                </a:solidFill>
              </a:rPr>
              <a:t>Can be donated by a partner</a:t>
            </a:r>
          </a:p>
          <a:p>
            <a:r>
              <a:rPr lang="en-US" altLang="en-US" dirty="0">
                <a:solidFill>
                  <a:srgbClr val="0070C0"/>
                </a:solidFill>
              </a:rPr>
              <a:t>In-Kind</a:t>
            </a:r>
          </a:p>
          <a:p>
            <a:pPr lvl="1"/>
            <a:r>
              <a:rPr lang="en-US" altLang="en-US" dirty="0">
                <a:solidFill>
                  <a:srgbClr val="0070C0"/>
                </a:solidFill>
              </a:rPr>
              <a:t>Commitment of services, personnel, </a:t>
            </a:r>
            <a:r>
              <a:rPr lang="en-US" altLang="en-US" dirty="0" smtClean="0">
                <a:solidFill>
                  <a:srgbClr val="0070C0"/>
                </a:solidFill>
              </a:rPr>
              <a:t>space</a:t>
            </a:r>
          </a:p>
          <a:p>
            <a:pPr lvl="2"/>
            <a:r>
              <a:rPr lang="en-US" altLang="en-US" dirty="0" smtClean="0">
                <a:solidFill>
                  <a:srgbClr val="0070C0"/>
                </a:solidFill>
              </a:rPr>
              <a:t>Make sure you include the cost of benefits in calculating staff time for in-kind match</a:t>
            </a:r>
            <a:endParaRPr lang="en-US" altLang="en-US" dirty="0">
              <a:solidFill>
                <a:srgbClr val="0070C0"/>
              </a:solidFill>
            </a:endParaRPr>
          </a:p>
          <a:p>
            <a:pPr lvl="1"/>
            <a:r>
              <a:rPr lang="en-US" altLang="en-US" dirty="0">
                <a:solidFill>
                  <a:srgbClr val="0070C0"/>
                </a:solidFill>
              </a:rPr>
              <a:t>Can be committed by a partner</a:t>
            </a:r>
          </a:p>
          <a:p>
            <a:pPr lvl="1"/>
            <a:r>
              <a:rPr lang="en-US" altLang="en-US" dirty="0">
                <a:solidFill>
                  <a:srgbClr val="0070C0"/>
                </a:solidFill>
              </a:rPr>
              <a:t>Be realistic!</a:t>
            </a:r>
          </a:p>
          <a:p>
            <a:pPr lvl="2"/>
            <a:r>
              <a:rPr lang="en-US" altLang="en-US" dirty="0">
                <a:solidFill>
                  <a:srgbClr val="0070C0"/>
                </a:solidFill>
              </a:rPr>
              <a:t>If one of your volunteer tutors is a lawyer, you can count hourly cost of hiring a tutor, not a </a:t>
            </a:r>
            <a:r>
              <a:rPr lang="en-US" altLang="en-US" dirty="0" smtClean="0">
                <a:solidFill>
                  <a:srgbClr val="0070C0"/>
                </a:solidFill>
              </a:rPr>
              <a:t>lawyer</a:t>
            </a:r>
            <a:r>
              <a:rPr lang="en-US" altLang="en-US" dirty="0" smtClean="0">
                <a:solidFill>
                  <a:srgbClr val="0070C0"/>
                </a:solidFill>
              </a:rPr>
              <a:t>, unless they are providing pro bono legal assistance.</a:t>
            </a:r>
          </a:p>
          <a:p>
            <a:pPr lvl="2"/>
            <a:r>
              <a:rPr lang="en-US" altLang="en-US" dirty="0" smtClean="0">
                <a:solidFill>
                  <a:srgbClr val="0070C0"/>
                </a:solidFill>
              </a:rPr>
              <a:t>Value of Volunteer Time -- $25.43/hour (estimated national value of each volunteer hour; independentsector</a:t>
            </a:r>
            <a:r>
              <a:rPr lang="en-US" altLang="en-US" dirty="0" smtClean="0">
                <a:solidFill>
                  <a:srgbClr val="0070C0"/>
                </a:solidFill>
              </a:rPr>
              <a:t>.org/value-of-volunteer-time-2018/)</a:t>
            </a:r>
            <a:endParaRPr lang="en-US" altLang="en-US" dirty="0">
              <a:solidFill>
                <a:srgbClr val="0070C0"/>
              </a:solidFill>
            </a:endParaRPr>
          </a:p>
          <a:p>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993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Logic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55738654"/>
              </p:ext>
            </p:extLst>
          </p:nvPr>
        </p:nvGraphicFramePr>
        <p:xfrm>
          <a:off x="462613" y="1577341"/>
          <a:ext cx="10666307" cy="4683637"/>
        </p:xfrm>
        <a:graphic>
          <a:graphicData uri="http://schemas.openxmlformats.org/drawingml/2006/table">
            <a:tbl>
              <a:tblPr firstRow="1" bandRow="1">
                <a:tableStyleId>{5C22544A-7EE6-4342-B048-85BDC9FD1C3A}</a:tableStyleId>
              </a:tblPr>
              <a:tblGrid>
                <a:gridCol w="1844732">
                  <a:extLst>
                    <a:ext uri="{9D8B030D-6E8A-4147-A177-3AD203B41FA5}">
                      <a16:colId xmlns:a16="http://schemas.microsoft.com/office/drawing/2014/main" val="1406882974"/>
                    </a:ext>
                  </a:extLst>
                </a:gridCol>
                <a:gridCol w="1844732">
                  <a:extLst>
                    <a:ext uri="{9D8B030D-6E8A-4147-A177-3AD203B41FA5}">
                      <a16:colId xmlns:a16="http://schemas.microsoft.com/office/drawing/2014/main" val="4250160317"/>
                    </a:ext>
                  </a:extLst>
                </a:gridCol>
                <a:gridCol w="1844732">
                  <a:extLst>
                    <a:ext uri="{9D8B030D-6E8A-4147-A177-3AD203B41FA5}">
                      <a16:colId xmlns:a16="http://schemas.microsoft.com/office/drawing/2014/main" val="1773908796"/>
                    </a:ext>
                  </a:extLst>
                </a:gridCol>
                <a:gridCol w="1442647">
                  <a:extLst>
                    <a:ext uri="{9D8B030D-6E8A-4147-A177-3AD203B41FA5}">
                      <a16:colId xmlns:a16="http://schemas.microsoft.com/office/drawing/2014/main" val="1101990838"/>
                    </a:ext>
                  </a:extLst>
                </a:gridCol>
                <a:gridCol w="1682242">
                  <a:extLst>
                    <a:ext uri="{9D8B030D-6E8A-4147-A177-3AD203B41FA5}">
                      <a16:colId xmlns:a16="http://schemas.microsoft.com/office/drawing/2014/main" val="827159879"/>
                    </a:ext>
                  </a:extLst>
                </a:gridCol>
                <a:gridCol w="2007222">
                  <a:extLst>
                    <a:ext uri="{9D8B030D-6E8A-4147-A177-3AD203B41FA5}">
                      <a16:colId xmlns:a16="http://schemas.microsoft.com/office/drawing/2014/main" val="3566394708"/>
                    </a:ext>
                  </a:extLst>
                </a:gridCol>
              </a:tblGrid>
              <a:tr h="371636">
                <a:tc rowSpan="2">
                  <a:txBody>
                    <a:bodyPr/>
                    <a:lstStyle/>
                    <a:p>
                      <a:pPr algn="ctr"/>
                      <a:endParaRPr lang="en-US" dirty="0"/>
                    </a:p>
                    <a:p>
                      <a:pPr algn="ctr"/>
                      <a:r>
                        <a:rPr lang="en-US" dirty="0"/>
                        <a:t>Inputs</a:t>
                      </a:r>
                    </a:p>
                  </a:txBody>
                  <a:tcPr/>
                </a:tc>
                <a:tc gridSpan="2">
                  <a:txBody>
                    <a:bodyPr/>
                    <a:lstStyle/>
                    <a:p>
                      <a:pPr algn="ctr"/>
                      <a:r>
                        <a:rPr lang="en-US" dirty="0"/>
                        <a:t>Outputs</a:t>
                      </a:r>
                    </a:p>
                  </a:txBody>
                  <a:tcPr/>
                </a:tc>
                <a:tc hMerge="1">
                  <a:txBody>
                    <a:bodyPr/>
                    <a:lstStyle/>
                    <a:p>
                      <a:pPr algn="ctr"/>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OUTCOMES</a:t>
                      </a: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2905497045"/>
                  </a:ext>
                </a:extLst>
              </a:tr>
              <a:tr h="371636">
                <a:tc vMerge="1">
                  <a:txBody>
                    <a:bodyPr/>
                    <a:lstStyle/>
                    <a:p>
                      <a:pPr algn="ctr"/>
                      <a:endParaRPr lang="en-US" dirty="0"/>
                    </a:p>
                  </a:txBody>
                  <a:tcPr/>
                </a:tc>
                <a:tc>
                  <a:txBody>
                    <a:bodyPr/>
                    <a:lstStyle/>
                    <a:p>
                      <a:pPr algn="ctr"/>
                      <a:r>
                        <a:rPr lang="en-US" dirty="0"/>
                        <a:t>ACTIVITIES</a:t>
                      </a:r>
                    </a:p>
                  </a:txBody>
                  <a:tcPr/>
                </a:tc>
                <a:tc>
                  <a:txBody>
                    <a:bodyPr/>
                    <a:lstStyle/>
                    <a:p>
                      <a:pPr algn="ctr"/>
                      <a:r>
                        <a:rPr lang="en-US" dirty="0"/>
                        <a:t>Participants</a:t>
                      </a:r>
                    </a:p>
                  </a:txBody>
                  <a:tcPr/>
                </a:tc>
                <a:tc>
                  <a:txBody>
                    <a:bodyPr/>
                    <a:lstStyle/>
                    <a:p>
                      <a:pPr algn="ctr"/>
                      <a:r>
                        <a:rPr lang="en-US" dirty="0"/>
                        <a:t>Immediate</a:t>
                      </a:r>
                    </a:p>
                  </a:txBody>
                  <a:tcPr/>
                </a:tc>
                <a:tc>
                  <a:txBody>
                    <a:bodyPr/>
                    <a:lstStyle/>
                    <a:p>
                      <a:pPr algn="ctr"/>
                      <a:r>
                        <a:rPr lang="en-US" dirty="0"/>
                        <a:t>Intermediate</a:t>
                      </a:r>
                    </a:p>
                  </a:txBody>
                  <a:tcPr/>
                </a:tc>
                <a:tc>
                  <a:txBody>
                    <a:bodyPr/>
                    <a:lstStyle/>
                    <a:p>
                      <a:pPr algn="ctr"/>
                      <a:r>
                        <a:rPr lang="en-US" dirty="0"/>
                        <a:t>Long Term</a:t>
                      </a:r>
                    </a:p>
                  </a:txBody>
                  <a:tcPr/>
                </a:tc>
                <a:extLst>
                  <a:ext uri="{0D108BD9-81ED-4DB2-BD59-A6C34878D82A}">
                    <a16:rowId xmlns:a16="http://schemas.microsoft.com/office/drawing/2014/main" val="1892901093"/>
                  </a:ext>
                </a:extLst>
              </a:tr>
              <a:tr h="3940365">
                <a:tc>
                  <a:txBody>
                    <a:bodyPr/>
                    <a:lstStyle/>
                    <a:p>
                      <a:endParaRPr lang="en-US" dirty="0"/>
                    </a:p>
                    <a:p>
                      <a:endParaRPr lang="en-US" dirty="0"/>
                    </a:p>
                    <a:p>
                      <a:r>
                        <a:rPr lang="en-US" i="1" dirty="0"/>
                        <a:t>What we invest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r>
                        <a:rPr lang="en-US" i="1" dirty="0"/>
                        <a:t>What we do</a:t>
                      </a:r>
                    </a:p>
                  </a:txBody>
                  <a:tcPr/>
                </a:tc>
                <a:tc>
                  <a:txBody>
                    <a:bodyPr/>
                    <a:lstStyle/>
                    <a:p>
                      <a:endParaRPr lang="en-US" dirty="0"/>
                    </a:p>
                    <a:p>
                      <a:endParaRPr lang="en-US" dirty="0"/>
                    </a:p>
                    <a:p>
                      <a:r>
                        <a:rPr lang="en-US" i="1" dirty="0"/>
                        <a:t>Who is impacted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96514559"/>
                  </a:ext>
                </a:extLst>
              </a:tr>
            </a:tbl>
          </a:graphicData>
        </a:graphic>
      </p:graphicFrame>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55759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648" y="1712042"/>
            <a:ext cx="9776460" cy="1808563"/>
          </a:xfrm>
        </p:spPr>
        <p:txBody>
          <a:bodyPr>
            <a:normAutofit/>
          </a:bodyPr>
          <a:lstStyle/>
          <a:p>
            <a:r>
              <a:rPr lang="en-US" sz="4000" b="1" dirty="0">
                <a:solidFill>
                  <a:srgbClr val="0070C0"/>
                </a:solidFill>
                <a:latin typeface="Museo Slab 900"/>
              </a:rPr>
              <a:t>Logic Model Activity</a:t>
            </a:r>
            <a:endParaRPr lang="en-US" dirty="0"/>
          </a:p>
        </p:txBody>
      </p:sp>
      <p:sp>
        <p:nvSpPr>
          <p:cNvPr id="3" name="Subtitle 2"/>
          <p:cNvSpPr>
            <a:spLocks noGrp="1"/>
          </p:cNvSpPr>
          <p:nvPr>
            <p:ph type="subTitle" idx="1"/>
          </p:nvPr>
        </p:nvSpPr>
        <p:spPr>
          <a:xfrm>
            <a:off x="1410878" y="2348865"/>
            <a:ext cx="9144000" cy="1563259"/>
          </a:xfrm>
        </p:spPr>
        <p:txBody>
          <a:bodyPr/>
          <a:lstStyle/>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09880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Cover Letters/Supplementary Materials</a:t>
            </a:r>
          </a:p>
        </p:txBody>
      </p:sp>
      <p:sp>
        <p:nvSpPr>
          <p:cNvPr id="4" name="Content Placeholder 3"/>
          <p:cNvSpPr>
            <a:spLocks noGrp="1"/>
          </p:cNvSpPr>
          <p:nvPr>
            <p:ph idx="1"/>
          </p:nvPr>
        </p:nvSpPr>
        <p:spPr>
          <a:xfrm>
            <a:off x="354330" y="1847654"/>
            <a:ext cx="11567160" cy="4736026"/>
          </a:xfrm>
        </p:spPr>
        <p:txBody>
          <a:bodyPr>
            <a:normAutofit/>
          </a:bodyPr>
          <a:lstStyle/>
          <a:p>
            <a:r>
              <a:rPr lang="en-US" sz="3600" dirty="0">
                <a:solidFill>
                  <a:srgbClr val="0070C0"/>
                </a:solidFill>
              </a:rPr>
              <a:t>Are they allowed?</a:t>
            </a:r>
          </a:p>
          <a:p>
            <a:r>
              <a:rPr lang="en-US" sz="3600" dirty="0">
                <a:solidFill>
                  <a:srgbClr val="0070C0"/>
                </a:solidFill>
              </a:rPr>
              <a:t>What is allowed?</a:t>
            </a:r>
          </a:p>
          <a:p>
            <a:r>
              <a:rPr lang="en-US" sz="3600" dirty="0">
                <a:solidFill>
                  <a:srgbClr val="0070C0"/>
                </a:solidFill>
              </a:rPr>
              <a:t>Do they count in any maximum page limit?</a:t>
            </a:r>
          </a:p>
          <a:p>
            <a:r>
              <a:rPr lang="en-US" sz="3600" dirty="0">
                <a:solidFill>
                  <a:srgbClr val="0070C0"/>
                </a:solidFill>
              </a:rPr>
              <a:t>What should you include?</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9249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2868"/>
            <a:ext cx="9144000" cy="4897822"/>
          </a:xfrm>
        </p:spPr>
        <p:txBody>
          <a:bodyPr>
            <a:normAutofit/>
          </a:bodyPr>
          <a:lstStyle/>
          <a:p>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5" name="Picture 4"/>
          <p:cNvPicPr>
            <a:picLocks noChangeAspect="1"/>
          </p:cNvPicPr>
          <p:nvPr/>
        </p:nvPicPr>
        <p:blipFill>
          <a:blip r:embed="rId3"/>
          <a:stretch>
            <a:fillRect/>
          </a:stretch>
        </p:blipFill>
        <p:spPr>
          <a:xfrm>
            <a:off x="783087" y="1021631"/>
            <a:ext cx="5749026" cy="3176291"/>
          </a:xfrm>
          <a:prstGeom prst="rect">
            <a:avLst/>
          </a:prstGeom>
        </p:spPr>
      </p:pic>
      <p:pic>
        <p:nvPicPr>
          <p:cNvPr id="8" name="Picture 7"/>
          <p:cNvPicPr>
            <a:picLocks noChangeAspect="1"/>
          </p:cNvPicPr>
          <p:nvPr/>
        </p:nvPicPr>
        <p:blipFill>
          <a:blip r:embed="rId4"/>
          <a:stretch>
            <a:fillRect/>
          </a:stretch>
        </p:blipFill>
        <p:spPr>
          <a:xfrm>
            <a:off x="5794632" y="2921396"/>
            <a:ext cx="5121084" cy="3407959"/>
          </a:xfrm>
          <a:prstGeom prst="rect">
            <a:avLst/>
          </a:prstGeom>
        </p:spPr>
      </p:pic>
    </p:spTree>
    <p:extLst>
      <p:ext uri="{BB962C8B-B14F-4D97-AF65-F5344CB8AC3E}">
        <p14:creationId xmlns:p14="http://schemas.microsoft.com/office/powerpoint/2010/main" val="4619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0196"/>
            <a:ext cx="10515600" cy="948820"/>
          </a:xfrm>
        </p:spPr>
        <p:txBody>
          <a:bodyPr>
            <a:normAutofit/>
          </a:bodyPr>
          <a:lstStyle/>
          <a:p>
            <a:pPr algn="ctr"/>
            <a:r>
              <a:rPr lang="en-US" sz="4000" b="1" dirty="0">
                <a:solidFill>
                  <a:srgbClr val="0070C0"/>
                </a:solidFill>
                <a:latin typeface="+mn-lt"/>
              </a:rPr>
              <a:t>Writing Tips</a:t>
            </a:r>
          </a:p>
        </p:txBody>
      </p:sp>
      <p:sp>
        <p:nvSpPr>
          <p:cNvPr id="4" name="Content Placeholder 3"/>
          <p:cNvSpPr>
            <a:spLocks noGrp="1"/>
          </p:cNvSpPr>
          <p:nvPr>
            <p:ph idx="1"/>
          </p:nvPr>
        </p:nvSpPr>
        <p:spPr>
          <a:xfrm>
            <a:off x="354330" y="1847654"/>
            <a:ext cx="11567160" cy="4736026"/>
          </a:xfrm>
        </p:spPr>
        <p:txBody>
          <a:bodyPr>
            <a:normAutofit fontScale="92500" lnSpcReduction="20000"/>
          </a:bodyPr>
          <a:lstStyle/>
          <a:p>
            <a:pPr>
              <a:buFont typeface="Arial"/>
              <a:buChar char="•"/>
              <a:defRPr/>
            </a:pPr>
            <a:r>
              <a:rPr lang="en-US" sz="3400" dirty="0">
                <a:solidFill>
                  <a:srgbClr val="0070C0"/>
                </a:solidFill>
              </a:rPr>
              <a:t>Think/write in “active” voice</a:t>
            </a:r>
          </a:p>
          <a:p>
            <a:pPr>
              <a:buFont typeface="Arial"/>
              <a:buChar char="•"/>
              <a:defRPr/>
            </a:pPr>
            <a:endParaRPr lang="en-US" sz="1050" dirty="0">
              <a:solidFill>
                <a:srgbClr val="0070C0"/>
              </a:solidFill>
            </a:endParaRPr>
          </a:p>
          <a:p>
            <a:pPr>
              <a:buFont typeface="Arial"/>
              <a:buChar char="•"/>
              <a:defRPr/>
            </a:pPr>
            <a:r>
              <a:rPr lang="en-US" sz="3400" dirty="0">
                <a:solidFill>
                  <a:srgbClr val="0070C0"/>
                </a:solidFill>
              </a:rPr>
              <a:t>Write in an “institutional voice”</a:t>
            </a:r>
          </a:p>
          <a:p>
            <a:pPr lvl="1">
              <a:buFont typeface="Arial"/>
              <a:buChar char="–"/>
              <a:defRPr/>
            </a:pPr>
            <a:r>
              <a:rPr lang="en-US" sz="3000" dirty="0">
                <a:solidFill>
                  <a:srgbClr val="0070C0"/>
                </a:solidFill>
              </a:rPr>
              <a:t>Don’t write in first person</a:t>
            </a:r>
          </a:p>
          <a:p>
            <a:pPr lvl="2">
              <a:buFont typeface="Arial"/>
              <a:buChar char="•"/>
              <a:defRPr/>
            </a:pPr>
            <a:r>
              <a:rPr lang="en-US" sz="2800" dirty="0">
                <a:solidFill>
                  <a:srgbClr val="0070C0"/>
                </a:solidFill>
              </a:rPr>
              <a:t>“Great Nonprofit” rather than “I/We”</a:t>
            </a:r>
          </a:p>
          <a:p>
            <a:pPr lvl="2">
              <a:buFont typeface="Arial"/>
              <a:buChar char="•"/>
              <a:defRPr/>
            </a:pPr>
            <a:endParaRPr lang="en-US" sz="1050" dirty="0">
              <a:solidFill>
                <a:srgbClr val="0070C0"/>
              </a:solidFill>
            </a:endParaRPr>
          </a:p>
          <a:p>
            <a:pPr>
              <a:buFont typeface="Arial"/>
              <a:buChar char="•"/>
              <a:defRPr/>
            </a:pPr>
            <a:r>
              <a:rPr lang="en-US" sz="3400" dirty="0">
                <a:solidFill>
                  <a:srgbClr val="0070C0"/>
                </a:solidFill>
              </a:rPr>
              <a:t>Address each guideline in RFP</a:t>
            </a:r>
          </a:p>
          <a:p>
            <a:pPr>
              <a:buFont typeface="Arial"/>
              <a:buChar char="•"/>
              <a:defRPr/>
            </a:pPr>
            <a:endParaRPr lang="en-US" sz="1050" dirty="0">
              <a:solidFill>
                <a:srgbClr val="0070C0"/>
              </a:solidFill>
            </a:endParaRPr>
          </a:p>
          <a:p>
            <a:pPr>
              <a:buFont typeface="Arial"/>
              <a:buChar char="•"/>
              <a:defRPr/>
            </a:pPr>
            <a:r>
              <a:rPr lang="en-US" sz="3400" dirty="0">
                <a:solidFill>
                  <a:srgbClr val="0070C0"/>
                </a:solidFill>
              </a:rPr>
              <a:t>Use appropriate/up-to-date data</a:t>
            </a:r>
          </a:p>
          <a:p>
            <a:pPr>
              <a:buFont typeface="Arial"/>
              <a:buChar char="•"/>
              <a:defRPr/>
            </a:pPr>
            <a:endParaRPr lang="en-US" sz="1050" dirty="0">
              <a:solidFill>
                <a:srgbClr val="0070C0"/>
              </a:solidFill>
            </a:endParaRPr>
          </a:p>
          <a:p>
            <a:pPr>
              <a:buFont typeface="Arial"/>
              <a:buChar char="•"/>
              <a:defRPr/>
            </a:pPr>
            <a:r>
              <a:rPr lang="en-US" sz="3400" dirty="0">
                <a:solidFill>
                  <a:srgbClr val="0070C0"/>
                </a:solidFill>
              </a:rPr>
              <a:t>Be persuasive</a:t>
            </a:r>
          </a:p>
          <a:p>
            <a:pPr>
              <a:buFont typeface="Arial"/>
              <a:buChar char="•"/>
              <a:defRPr/>
            </a:pPr>
            <a:endParaRPr lang="en-US" sz="1050" dirty="0">
              <a:solidFill>
                <a:srgbClr val="0070C0"/>
              </a:solidFill>
            </a:endParaRPr>
          </a:p>
          <a:p>
            <a:pPr>
              <a:buFont typeface="Arial"/>
              <a:buChar char="•"/>
              <a:defRPr/>
            </a:pPr>
            <a:r>
              <a:rPr lang="en-US" sz="3400" dirty="0">
                <a:solidFill>
                  <a:srgbClr val="0070C0"/>
                </a:solidFill>
              </a:rPr>
              <a:t>Be interesting</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19507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7330"/>
            <a:ext cx="9144000" cy="3840480"/>
          </a:xfrm>
        </p:spPr>
        <p:txBody>
          <a:bodyPr>
            <a:normAutofit/>
          </a:bodyPr>
          <a:lstStyle/>
          <a:p>
            <a:r>
              <a:rPr lang="en-US" sz="4000" b="1" dirty="0">
                <a:solidFill>
                  <a:srgbClr val="0070C0"/>
                </a:solidFill>
                <a:latin typeface="Museo Slab 900"/>
              </a:rPr>
              <a:t>Peer Reviews, Formatting and </a:t>
            </a:r>
            <a:br>
              <a:rPr lang="en-US" sz="4000" b="1" dirty="0">
                <a:solidFill>
                  <a:srgbClr val="0070C0"/>
                </a:solidFill>
                <a:latin typeface="Museo Slab 900"/>
              </a:rPr>
            </a:br>
            <a:r>
              <a:rPr lang="en-US" sz="4000" b="1" dirty="0">
                <a:solidFill>
                  <a:srgbClr val="0070C0"/>
                </a:solidFill>
                <a:latin typeface="Museo Slab 900"/>
              </a:rPr>
              <a:t>Submission Considerations</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7284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4330" y="914400"/>
            <a:ext cx="11567160" cy="5669280"/>
          </a:xfrm>
        </p:spPr>
        <p:txBody>
          <a:bodyPr>
            <a:normAutofit/>
          </a:bodyPr>
          <a:lstStyle/>
          <a:p>
            <a:r>
              <a:rPr lang="en-US" sz="4000" dirty="0">
                <a:solidFill>
                  <a:srgbClr val="0070C0"/>
                </a:solidFill>
              </a:rPr>
              <a:t>Peer Reviews</a:t>
            </a:r>
          </a:p>
          <a:p>
            <a:pPr lvl="1"/>
            <a:r>
              <a:rPr lang="en-US" sz="3200" dirty="0">
                <a:solidFill>
                  <a:srgbClr val="0070C0"/>
                </a:solidFill>
              </a:rPr>
              <a:t>Find someone who has no information about your </a:t>
            </a:r>
            <a:r>
              <a:rPr lang="en-US" sz="3200" dirty="0" smtClean="0">
                <a:solidFill>
                  <a:srgbClr val="0070C0"/>
                </a:solidFill>
              </a:rPr>
              <a:t>project</a:t>
            </a:r>
          </a:p>
          <a:p>
            <a:pPr lvl="1"/>
            <a:r>
              <a:rPr lang="en-US" sz="3200" dirty="0" smtClean="0">
                <a:solidFill>
                  <a:srgbClr val="0070C0"/>
                </a:solidFill>
              </a:rPr>
              <a:t>Typos? Does everything make sense?</a:t>
            </a:r>
            <a:endParaRPr lang="en-US" sz="3200" dirty="0">
              <a:solidFill>
                <a:srgbClr val="0070C0"/>
              </a:solidFill>
            </a:endParaRPr>
          </a:p>
          <a:p>
            <a:r>
              <a:rPr lang="en-US" sz="4000" dirty="0">
                <a:solidFill>
                  <a:srgbClr val="0070C0"/>
                </a:solidFill>
              </a:rPr>
              <a:t>Formatting</a:t>
            </a:r>
          </a:p>
          <a:p>
            <a:pPr lvl="1"/>
            <a:r>
              <a:rPr lang="en-US" sz="3200" dirty="0">
                <a:solidFill>
                  <a:srgbClr val="0070C0"/>
                </a:solidFill>
              </a:rPr>
              <a:t>Follow RFP to the letter, do not deviate</a:t>
            </a:r>
          </a:p>
          <a:p>
            <a:pPr lvl="1"/>
            <a:r>
              <a:rPr lang="en-US" sz="3200" dirty="0">
                <a:solidFill>
                  <a:srgbClr val="0070C0"/>
                </a:solidFill>
              </a:rPr>
              <a:t>Margins</a:t>
            </a:r>
          </a:p>
          <a:p>
            <a:pPr lvl="1"/>
            <a:r>
              <a:rPr lang="en-US" sz="3200" dirty="0">
                <a:solidFill>
                  <a:srgbClr val="0070C0"/>
                </a:solidFill>
              </a:rPr>
              <a:t>Spacing</a:t>
            </a:r>
          </a:p>
          <a:p>
            <a:pPr lvl="1"/>
            <a:r>
              <a:rPr lang="en-US" sz="3200" dirty="0">
                <a:solidFill>
                  <a:srgbClr val="0070C0"/>
                </a:solidFill>
              </a:rPr>
              <a:t>Font</a:t>
            </a:r>
          </a:p>
          <a:p>
            <a:pPr lvl="1"/>
            <a:r>
              <a:rPr lang="en-US" sz="3200" dirty="0">
                <a:solidFill>
                  <a:srgbClr val="0070C0"/>
                </a:solidFill>
              </a:rPr>
              <a:t>Characters/Word/Pages</a:t>
            </a:r>
          </a:p>
          <a:p>
            <a:pPr marL="457200" lvl="1" indent="0">
              <a:buNone/>
            </a:pPr>
            <a:endParaRPr lang="en-US" dirty="0">
              <a:solidFill>
                <a:srgbClr val="0070C0"/>
              </a:solidFill>
            </a:endParaRPr>
          </a:p>
          <a:p>
            <a:pPr lvl="2"/>
            <a:endParaRPr lang="en-US" dirty="0">
              <a:solidFill>
                <a:srgbClr val="0070C0"/>
              </a:solidFill>
            </a:endParaRP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6754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E20-9B91-4260-A29F-0BFD3346B985}"/>
              </a:ext>
            </a:extLst>
          </p:cNvPr>
          <p:cNvSpPr>
            <a:spLocks noGrp="1"/>
          </p:cNvSpPr>
          <p:nvPr>
            <p:ph type="title"/>
          </p:nvPr>
        </p:nvSpPr>
        <p:spPr/>
        <p:txBody>
          <a:bodyPr/>
          <a:lstStyle/>
          <a:p>
            <a:pPr algn="ctr"/>
            <a:r>
              <a:rPr lang="en-US" b="1" dirty="0">
                <a:solidFill>
                  <a:srgbClr val="0070C0"/>
                </a:solidFill>
              </a:rPr>
              <a:t>Submission Considerations</a:t>
            </a:r>
          </a:p>
        </p:txBody>
      </p:sp>
      <p:sp>
        <p:nvSpPr>
          <p:cNvPr id="4" name="Content Placeholder 3"/>
          <p:cNvSpPr>
            <a:spLocks noGrp="1"/>
          </p:cNvSpPr>
          <p:nvPr>
            <p:ph idx="1"/>
          </p:nvPr>
        </p:nvSpPr>
        <p:spPr/>
        <p:txBody>
          <a:bodyPr>
            <a:normAutofit/>
          </a:bodyPr>
          <a:lstStyle/>
          <a:p>
            <a:pPr lvl="1"/>
            <a:r>
              <a:rPr lang="en-US" sz="4000" dirty="0">
                <a:solidFill>
                  <a:srgbClr val="0070C0"/>
                </a:solidFill>
              </a:rPr>
              <a:t>Online</a:t>
            </a:r>
          </a:p>
          <a:p>
            <a:pPr lvl="2"/>
            <a:r>
              <a:rPr lang="en-US" sz="2800" dirty="0">
                <a:solidFill>
                  <a:srgbClr val="0070C0"/>
                </a:solidFill>
              </a:rPr>
              <a:t>File naming conventions</a:t>
            </a:r>
          </a:p>
          <a:p>
            <a:pPr lvl="2"/>
            <a:r>
              <a:rPr lang="en-US" sz="2800" dirty="0">
                <a:solidFill>
                  <a:srgbClr val="0070C0"/>
                </a:solidFill>
              </a:rPr>
              <a:t>Required system registration</a:t>
            </a:r>
          </a:p>
          <a:p>
            <a:pPr lvl="1"/>
            <a:r>
              <a:rPr lang="en-US" sz="4000" dirty="0">
                <a:solidFill>
                  <a:srgbClr val="0070C0"/>
                </a:solidFill>
              </a:rPr>
              <a:t>Email</a:t>
            </a:r>
          </a:p>
          <a:p>
            <a:pPr lvl="2"/>
            <a:r>
              <a:rPr lang="en-US" sz="3200" dirty="0">
                <a:solidFill>
                  <a:srgbClr val="0070C0"/>
                </a:solidFill>
              </a:rPr>
              <a:t>File size restrictions</a:t>
            </a:r>
          </a:p>
          <a:p>
            <a:pPr lvl="1"/>
            <a:r>
              <a:rPr lang="en-US" sz="4000" dirty="0">
                <a:solidFill>
                  <a:srgbClr val="0070C0"/>
                </a:solidFill>
              </a:rPr>
              <a:t>Snail Mail</a:t>
            </a:r>
          </a:p>
          <a:p>
            <a:pPr lvl="2"/>
            <a:r>
              <a:rPr lang="en-US" sz="3200" dirty="0">
                <a:solidFill>
                  <a:srgbClr val="0070C0"/>
                </a:solidFill>
              </a:rPr>
              <a:t>Tracking/receipt</a:t>
            </a:r>
          </a:p>
          <a:p>
            <a:pPr lvl="2"/>
            <a:r>
              <a:rPr lang="en-US" sz="3200" dirty="0">
                <a:solidFill>
                  <a:srgbClr val="0070C0"/>
                </a:solidFill>
              </a:rPr>
              <a:t>FedEx</a:t>
            </a:r>
          </a:p>
          <a:p>
            <a:pPr lvl="1"/>
            <a:endParaRPr lang="en-US" dirty="0">
              <a:solidFill>
                <a:srgbClr val="0070C0"/>
              </a:solidFill>
            </a:endParaRP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965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Submission Considerations – Fatal Flaws</a:t>
            </a:r>
          </a:p>
        </p:txBody>
      </p:sp>
      <p:sp>
        <p:nvSpPr>
          <p:cNvPr id="4" name="Content Placeholder 3"/>
          <p:cNvSpPr>
            <a:spLocks noGrp="1"/>
          </p:cNvSpPr>
          <p:nvPr>
            <p:ph idx="1"/>
          </p:nvPr>
        </p:nvSpPr>
        <p:spPr>
          <a:xfrm>
            <a:off x="354330" y="1577340"/>
            <a:ext cx="11567160" cy="5006340"/>
          </a:xfrm>
        </p:spPr>
        <p:txBody>
          <a:bodyPr>
            <a:normAutofit/>
          </a:bodyPr>
          <a:lstStyle/>
          <a:p>
            <a:r>
              <a:rPr lang="en-US" altLang="en-US" sz="3200" dirty="0"/>
              <a:t>Applying when you’re not eligible</a:t>
            </a:r>
          </a:p>
          <a:p>
            <a:pPr lvl="1"/>
            <a:r>
              <a:rPr lang="en-US" altLang="en-US" dirty="0">
                <a:solidFill>
                  <a:srgbClr val="FF0000"/>
                </a:solidFill>
              </a:rPr>
              <a:t>READ THE DIRECTIONS</a:t>
            </a:r>
          </a:p>
          <a:p>
            <a:r>
              <a:rPr lang="en-US" altLang="en-US" sz="3200" dirty="0"/>
              <a:t>Missing important deadlines</a:t>
            </a:r>
          </a:p>
          <a:p>
            <a:pPr lvl="1"/>
            <a:r>
              <a:rPr lang="en-US" altLang="en-US" dirty="0">
                <a:solidFill>
                  <a:srgbClr val="FF0000"/>
                </a:solidFill>
              </a:rPr>
              <a:t>READ THE DIRECTIONS</a:t>
            </a:r>
          </a:p>
          <a:p>
            <a:r>
              <a:rPr lang="en-US" altLang="en-US" sz="3200" dirty="0"/>
              <a:t>Ineligible formatting </a:t>
            </a:r>
            <a:r>
              <a:rPr lang="en-US" altLang="en-US" sz="1800" dirty="0"/>
              <a:t>(# of pages, margins, fonts)</a:t>
            </a:r>
          </a:p>
          <a:p>
            <a:pPr lvl="1"/>
            <a:r>
              <a:rPr lang="en-US" altLang="en-US" dirty="0">
                <a:solidFill>
                  <a:srgbClr val="FF0000"/>
                </a:solidFill>
              </a:rPr>
              <a:t>READ THE DIRECTIONS</a:t>
            </a:r>
          </a:p>
          <a:p>
            <a:r>
              <a:rPr lang="en-US" altLang="en-US" sz="3200" dirty="0"/>
              <a:t>Asking for too much money </a:t>
            </a:r>
            <a:r>
              <a:rPr lang="en-US" altLang="en-US" sz="1800" dirty="0"/>
              <a:t>(or not enough)</a:t>
            </a:r>
          </a:p>
          <a:p>
            <a:pPr lvl="1"/>
            <a:r>
              <a:rPr lang="en-US" altLang="en-US" dirty="0">
                <a:solidFill>
                  <a:srgbClr val="FF0000"/>
                </a:solidFill>
              </a:rPr>
              <a:t>READ THE DIRECTIONS</a:t>
            </a:r>
          </a:p>
          <a:p>
            <a:r>
              <a:rPr lang="en-US" altLang="en-US" sz="3200" dirty="0"/>
              <a:t>Manner in which grant is submitted</a:t>
            </a:r>
          </a:p>
          <a:p>
            <a:pPr lvl="1"/>
            <a:r>
              <a:rPr lang="en-US" altLang="en-US" dirty="0">
                <a:solidFill>
                  <a:srgbClr val="FF0000"/>
                </a:solidFill>
              </a:rPr>
              <a:t>READ THE DIRECTIONS, AGAIN!</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6922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4330" y="923827"/>
            <a:ext cx="11567160" cy="5659853"/>
          </a:xfrm>
        </p:spPr>
        <p:txBody>
          <a:bodyPr>
            <a:normAutofit/>
          </a:bodyPr>
          <a:lstStyle/>
          <a:p>
            <a:pPr lvl="1"/>
            <a:endParaRPr lang="en-US" dirty="0">
              <a:solidFill>
                <a:srgbClr val="0070C0"/>
              </a:solidFill>
            </a:endParaRP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3" name="Rectangle 2">
            <a:extLst>
              <a:ext uri="{FF2B5EF4-FFF2-40B4-BE49-F238E27FC236}">
                <a16:creationId xmlns:a16="http://schemas.microsoft.com/office/drawing/2014/main" id="{24A8C2E2-777B-45E3-B891-055D4013DE75}"/>
              </a:ext>
            </a:extLst>
          </p:cNvPr>
          <p:cNvSpPr/>
          <p:nvPr/>
        </p:nvSpPr>
        <p:spPr>
          <a:xfrm>
            <a:off x="1010607" y="1525114"/>
            <a:ext cx="9793926" cy="4708981"/>
          </a:xfrm>
          <a:prstGeom prst="rect">
            <a:avLst/>
          </a:prstGeom>
        </p:spPr>
        <p:txBody>
          <a:bodyPr wrap="square">
            <a:spAutoFit/>
          </a:bodyPr>
          <a:lstStyle/>
          <a:p>
            <a:pPr>
              <a:buFont typeface="Arial"/>
              <a:buChar char="•"/>
              <a:defRPr/>
            </a:pPr>
            <a:r>
              <a:rPr lang="en-US" sz="3200" dirty="0"/>
              <a:t>Depending on Spell Check to find all errors</a:t>
            </a:r>
          </a:p>
          <a:p>
            <a:pPr lvl="1">
              <a:buFont typeface="Arial"/>
              <a:buChar char="–"/>
              <a:defRPr/>
            </a:pPr>
            <a:r>
              <a:rPr lang="en-US" dirty="0">
                <a:solidFill>
                  <a:srgbClr val="FF0000"/>
                </a:solidFill>
              </a:rPr>
              <a:t>HAVE SOMEONE ELSE READ YOUR APPLICATION</a:t>
            </a:r>
          </a:p>
          <a:p>
            <a:pPr>
              <a:buFont typeface="Arial"/>
              <a:buChar char="•"/>
              <a:defRPr/>
            </a:pPr>
            <a:r>
              <a:rPr lang="en-US" sz="3200" dirty="0"/>
              <a:t>Not using appropriate grammar/punctuation</a:t>
            </a:r>
          </a:p>
          <a:p>
            <a:pPr lvl="1">
              <a:buFont typeface="Arial"/>
              <a:buChar char="–"/>
              <a:defRPr/>
            </a:pPr>
            <a:r>
              <a:rPr lang="en-US" dirty="0">
                <a:solidFill>
                  <a:srgbClr val="FF0000"/>
                </a:solidFill>
              </a:rPr>
              <a:t>HAVE SOMEONE ELSE READ YOUR APPLICATION</a:t>
            </a:r>
          </a:p>
          <a:p>
            <a:pPr>
              <a:buFont typeface="Arial"/>
              <a:buChar char="•"/>
              <a:defRPr/>
            </a:pPr>
            <a:r>
              <a:rPr lang="en-US" sz="3200" dirty="0"/>
              <a:t>Using unexplained acronyms or vocabulary</a:t>
            </a:r>
          </a:p>
          <a:p>
            <a:pPr lvl="1">
              <a:buFont typeface="Arial"/>
              <a:buChar char="–"/>
              <a:defRPr/>
            </a:pPr>
            <a:r>
              <a:rPr lang="en-US" dirty="0">
                <a:solidFill>
                  <a:srgbClr val="FF0000"/>
                </a:solidFill>
              </a:rPr>
              <a:t>HAVE SOMEONE ELSE READ YOUR APPLICATION</a:t>
            </a:r>
          </a:p>
          <a:p>
            <a:pPr>
              <a:buFont typeface="Arial"/>
              <a:buChar char="•"/>
              <a:defRPr/>
            </a:pPr>
            <a:r>
              <a:rPr lang="en-US" sz="3200" dirty="0"/>
              <a:t>Full of inconsistencies </a:t>
            </a:r>
          </a:p>
          <a:p>
            <a:pPr lvl="1">
              <a:buFont typeface="Arial"/>
              <a:buChar char="–"/>
              <a:defRPr/>
            </a:pPr>
            <a:r>
              <a:rPr lang="en-US" dirty="0">
                <a:solidFill>
                  <a:srgbClr val="FF0000"/>
                </a:solidFill>
              </a:rPr>
              <a:t>HAVE SOMEONE ELSE READ YOUR APPLICATION</a:t>
            </a:r>
          </a:p>
          <a:p>
            <a:pPr>
              <a:buFont typeface="Arial"/>
              <a:buChar char="•"/>
              <a:defRPr/>
            </a:pPr>
            <a:r>
              <a:rPr lang="en-US" sz="3200" dirty="0"/>
              <a:t>Lack of polish/Choppy</a:t>
            </a:r>
          </a:p>
          <a:p>
            <a:pPr lvl="1">
              <a:buFont typeface="Arial"/>
              <a:buChar char="–"/>
              <a:defRPr/>
            </a:pPr>
            <a:r>
              <a:rPr lang="en-US" dirty="0">
                <a:solidFill>
                  <a:srgbClr val="FF0000"/>
                </a:solidFill>
              </a:rPr>
              <a:t>HAVE SOMEONE ELSE READ YOUR APPLICATION</a:t>
            </a:r>
          </a:p>
          <a:p>
            <a:pPr>
              <a:buFont typeface="Arial"/>
              <a:buChar char="•"/>
              <a:defRPr/>
            </a:pPr>
            <a:r>
              <a:rPr lang="en-US" sz="3200" dirty="0"/>
              <a:t>Budget doesn’t match the proposed activities</a:t>
            </a:r>
          </a:p>
          <a:p>
            <a:pPr lvl="1">
              <a:buFont typeface="Arial"/>
              <a:buChar char="–"/>
              <a:defRPr/>
            </a:pPr>
            <a:r>
              <a:rPr lang="en-US" dirty="0">
                <a:solidFill>
                  <a:srgbClr val="FF0000"/>
                </a:solidFill>
              </a:rPr>
              <a:t>HAVE SOMEONE ELSE READ YOUR APPLICATION</a:t>
            </a:r>
          </a:p>
        </p:txBody>
      </p:sp>
    </p:spTree>
    <p:extLst>
      <p:ext uri="{BB962C8B-B14F-4D97-AF65-F5344CB8AC3E}">
        <p14:creationId xmlns:p14="http://schemas.microsoft.com/office/powerpoint/2010/main" val="20404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7330"/>
            <a:ext cx="9144000" cy="3840480"/>
          </a:xfrm>
        </p:spPr>
        <p:txBody>
          <a:bodyPr>
            <a:normAutofit/>
          </a:bodyPr>
          <a:lstStyle/>
          <a:p>
            <a:r>
              <a:rPr lang="en-US" sz="4000" b="1" dirty="0">
                <a:solidFill>
                  <a:srgbClr val="0070C0"/>
                </a:solidFill>
                <a:latin typeface="Museo Slab 900"/>
              </a:rPr>
              <a:t>Determining a Fundable Project</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0768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fontScale="90000"/>
          </a:bodyPr>
          <a:lstStyle/>
          <a:p>
            <a:pPr algn="ctr"/>
            <a:r>
              <a:rPr lang="en-US" sz="4000" b="1" dirty="0">
                <a:solidFill>
                  <a:srgbClr val="0070C0"/>
                </a:solidFill>
                <a:latin typeface="+mn-lt"/>
              </a:rPr>
              <a:t>Does your mission align with the Funder’s mission?</a:t>
            </a:r>
          </a:p>
        </p:txBody>
      </p:sp>
      <p:sp>
        <p:nvSpPr>
          <p:cNvPr id="4" name="Content Placeholder 3"/>
          <p:cNvSpPr>
            <a:spLocks noGrp="1"/>
          </p:cNvSpPr>
          <p:nvPr>
            <p:ph idx="1"/>
          </p:nvPr>
        </p:nvSpPr>
        <p:spPr>
          <a:xfrm>
            <a:off x="354330" y="2160270"/>
            <a:ext cx="11567160" cy="4423410"/>
          </a:xfrm>
        </p:spPr>
        <p:txBody>
          <a:bodyPr>
            <a:normAutofit lnSpcReduction="10000"/>
          </a:bodyPr>
          <a:lstStyle/>
          <a:p>
            <a:pPr marL="0" indent="0">
              <a:buNone/>
            </a:pPr>
            <a:r>
              <a:rPr lang="en-US" dirty="0">
                <a:solidFill>
                  <a:srgbClr val="0070C0"/>
                </a:solidFill>
              </a:rPr>
              <a:t>Know </a:t>
            </a:r>
            <a:r>
              <a:rPr lang="en-US" b="1" u="sng" dirty="0">
                <a:solidFill>
                  <a:srgbClr val="0070C0"/>
                </a:solidFill>
              </a:rPr>
              <a:t>YOUR</a:t>
            </a:r>
            <a:r>
              <a:rPr lang="en-US" u="sng" dirty="0">
                <a:solidFill>
                  <a:srgbClr val="0070C0"/>
                </a:solidFill>
              </a:rPr>
              <a:t> organization</a:t>
            </a:r>
          </a:p>
          <a:p>
            <a:pPr marL="0" indent="0">
              <a:buNone/>
            </a:pPr>
            <a:r>
              <a:rPr lang="en-US" dirty="0">
                <a:solidFill>
                  <a:srgbClr val="0070C0"/>
                </a:solidFill>
              </a:rPr>
              <a:t>	Philosophy</a:t>
            </a:r>
          </a:p>
          <a:p>
            <a:pPr marL="0" indent="0">
              <a:buNone/>
            </a:pPr>
            <a:r>
              <a:rPr lang="en-US" dirty="0">
                <a:solidFill>
                  <a:srgbClr val="0070C0"/>
                </a:solidFill>
              </a:rPr>
              <a:t>	Mission</a:t>
            </a:r>
          </a:p>
          <a:p>
            <a:pPr marL="0" indent="0">
              <a:buNone/>
            </a:pPr>
            <a:r>
              <a:rPr lang="en-US" dirty="0">
                <a:solidFill>
                  <a:srgbClr val="0070C0"/>
                </a:solidFill>
              </a:rPr>
              <a:t>	Strategic Goals</a:t>
            </a:r>
          </a:p>
          <a:p>
            <a:pPr marL="0" indent="0">
              <a:buNone/>
            </a:pPr>
            <a:endParaRPr lang="en-US" dirty="0">
              <a:solidFill>
                <a:srgbClr val="0070C0"/>
              </a:solidFill>
            </a:endParaRPr>
          </a:p>
          <a:p>
            <a:pPr marL="0" indent="0">
              <a:buNone/>
            </a:pPr>
            <a:r>
              <a:rPr lang="en-US" dirty="0">
                <a:solidFill>
                  <a:srgbClr val="0070C0"/>
                </a:solidFill>
              </a:rPr>
              <a:t>Know </a:t>
            </a:r>
            <a:r>
              <a:rPr lang="en-US" u="sng" dirty="0">
                <a:solidFill>
                  <a:srgbClr val="0070C0"/>
                </a:solidFill>
              </a:rPr>
              <a:t>the </a:t>
            </a:r>
            <a:r>
              <a:rPr lang="en-US" b="1" u="sng" dirty="0">
                <a:solidFill>
                  <a:srgbClr val="0070C0"/>
                </a:solidFill>
              </a:rPr>
              <a:t>FUNDING</a:t>
            </a:r>
            <a:r>
              <a:rPr lang="en-US" u="sng" dirty="0">
                <a:solidFill>
                  <a:srgbClr val="0070C0"/>
                </a:solidFill>
              </a:rPr>
              <a:t> organization</a:t>
            </a:r>
          </a:p>
          <a:p>
            <a:pPr marL="0" indent="0">
              <a:buNone/>
            </a:pPr>
            <a:r>
              <a:rPr lang="en-US" dirty="0">
                <a:solidFill>
                  <a:srgbClr val="0070C0"/>
                </a:solidFill>
              </a:rPr>
              <a:t>	Philosophy</a:t>
            </a:r>
          </a:p>
          <a:p>
            <a:pPr marL="0" indent="0">
              <a:buNone/>
            </a:pPr>
            <a:r>
              <a:rPr lang="en-US" dirty="0">
                <a:solidFill>
                  <a:srgbClr val="0070C0"/>
                </a:solidFill>
              </a:rPr>
              <a:t>	Mission</a:t>
            </a:r>
          </a:p>
          <a:p>
            <a:pPr marL="0" indent="0">
              <a:buNone/>
            </a:pPr>
            <a:r>
              <a:rPr lang="en-US" dirty="0">
                <a:solidFill>
                  <a:srgbClr val="0070C0"/>
                </a:solidFill>
              </a:rPr>
              <a:t>	Strategic Goals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8240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392D-F164-48EB-8C29-8D3E919D7A51}"/>
              </a:ext>
            </a:extLst>
          </p:cNvPr>
          <p:cNvSpPr>
            <a:spLocks noGrp="1"/>
          </p:cNvSpPr>
          <p:nvPr>
            <p:ph type="title"/>
          </p:nvPr>
        </p:nvSpPr>
        <p:spPr/>
        <p:txBody>
          <a:bodyPr/>
          <a:lstStyle/>
          <a:p>
            <a:pPr algn="ctr"/>
            <a:r>
              <a:rPr lang="en-US" b="1" dirty="0">
                <a:solidFill>
                  <a:srgbClr val="0070C0"/>
                </a:solidFill>
              </a:rPr>
              <a:t>Project Planning</a:t>
            </a:r>
          </a:p>
        </p:txBody>
      </p:sp>
      <p:sp>
        <p:nvSpPr>
          <p:cNvPr id="4" name="Content Placeholder 3"/>
          <p:cNvSpPr>
            <a:spLocks noGrp="1"/>
          </p:cNvSpPr>
          <p:nvPr>
            <p:ph idx="1"/>
          </p:nvPr>
        </p:nvSpPr>
        <p:spPr>
          <a:xfrm>
            <a:off x="838200" y="1357460"/>
            <a:ext cx="10515600" cy="4819503"/>
          </a:xfrm>
        </p:spPr>
        <p:txBody>
          <a:bodyPr>
            <a:normAutofit fontScale="92500" lnSpcReduction="10000"/>
          </a:bodyPr>
          <a:lstStyle/>
          <a:p>
            <a:pPr>
              <a:defRPr/>
            </a:pPr>
            <a:r>
              <a:rPr lang="en-US" dirty="0">
                <a:solidFill>
                  <a:srgbClr val="0070C0"/>
                </a:solidFill>
              </a:rPr>
              <a:t>New initiatives planned for the next 2-3 years</a:t>
            </a:r>
          </a:p>
          <a:p>
            <a:pPr>
              <a:defRPr/>
            </a:pPr>
            <a:r>
              <a:rPr lang="en-US" dirty="0">
                <a:solidFill>
                  <a:srgbClr val="0070C0"/>
                </a:solidFill>
              </a:rPr>
              <a:t>Current program changes planned for the next 2-3 years</a:t>
            </a:r>
          </a:p>
          <a:p>
            <a:pPr>
              <a:defRPr/>
            </a:pPr>
            <a:r>
              <a:rPr lang="en-US" dirty="0">
                <a:solidFill>
                  <a:srgbClr val="0070C0"/>
                </a:solidFill>
              </a:rPr>
              <a:t>Do planned projects fit with organization’s current mission and purpose?</a:t>
            </a:r>
          </a:p>
          <a:p>
            <a:pPr>
              <a:defRPr/>
            </a:pPr>
            <a:r>
              <a:rPr lang="en-US" dirty="0">
                <a:solidFill>
                  <a:srgbClr val="0070C0"/>
                </a:solidFill>
              </a:rPr>
              <a:t>Are any other community organizations doing the same type of projects?</a:t>
            </a:r>
          </a:p>
          <a:p>
            <a:pPr lvl="1">
              <a:defRPr/>
            </a:pPr>
            <a:r>
              <a:rPr lang="en-US" dirty="0">
                <a:solidFill>
                  <a:srgbClr val="0070C0"/>
                </a:solidFill>
              </a:rPr>
              <a:t>Duplicating efforts? Possibilities for partnerships?</a:t>
            </a:r>
          </a:p>
          <a:p>
            <a:pPr>
              <a:defRPr/>
            </a:pPr>
            <a:r>
              <a:rPr lang="en-US" dirty="0">
                <a:solidFill>
                  <a:srgbClr val="0070C0"/>
                </a:solidFill>
              </a:rPr>
              <a:t>What community needs are addressed by the proposed project?</a:t>
            </a:r>
          </a:p>
          <a:p>
            <a:pPr>
              <a:defRPr/>
            </a:pPr>
            <a:r>
              <a:rPr lang="en-US" dirty="0">
                <a:solidFill>
                  <a:srgbClr val="0070C0"/>
                </a:solidFill>
              </a:rPr>
              <a:t>Identify community partners that support the proposed initiatives/projects</a:t>
            </a:r>
          </a:p>
          <a:p>
            <a:pPr>
              <a:defRPr/>
            </a:pPr>
            <a:r>
              <a:rPr lang="en-US" dirty="0">
                <a:solidFill>
                  <a:srgbClr val="0070C0"/>
                </a:solidFill>
              </a:rPr>
              <a:t>Does organization currently have capability to carry out and manage project?</a:t>
            </a:r>
          </a:p>
          <a:p>
            <a:pPr lvl="1">
              <a:defRPr/>
            </a:pPr>
            <a:r>
              <a:rPr lang="en-US" dirty="0">
                <a:solidFill>
                  <a:srgbClr val="0070C0"/>
                </a:solidFill>
              </a:rPr>
              <a:t>Is there a staff member currently in the organization who would be an appropriate project director?</a:t>
            </a:r>
          </a:p>
          <a:p>
            <a:pPr lvl="1">
              <a:defRPr/>
            </a:pPr>
            <a:r>
              <a:rPr lang="en-US" dirty="0">
                <a:solidFill>
                  <a:srgbClr val="0070C0"/>
                </a:solidFill>
              </a:rPr>
              <a:t>Will new staff need to be hired?</a:t>
            </a:r>
          </a:p>
          <a:p>
            <a:pPr lvl="1">
              <a:defRPr/>
            </a:pPr>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3" name="Rectangle 2">
            <a:extLst>
              <a:ext uri="{FF2B5EF4-FFF2-40B4-BE49-F238E27FC236}">
                <a16:creationId xmlns:a16="http://schemas.microsoft.com/office/drawing/2014/main" id="{24A8C2E2-777B-45E3-B891-055D4013DE75}"/>
              </a:ext>
            </a:extLst>
          </p:cNvPr>
          <p:cNvSpPr/>
          <p:nvPr/>
        </p:nvSpPr>
        <p:spPr>
          <a:xfrm>
            <a:off x="935192" y="2006438"/>
            <a:ext cx="9793926" cy="369332"/>
          </a:xfrm>
          <a:prstGeom prst="rect">
            <a:avLst/>
          </a:prstGeom>
        </p:spPr>
        <p:txBody>
          <a:bodyPr wrap="square">
            <a:spAutoFit/>
          </a:bodyPr>
          <a:lstStyle/>
          <a:p>
            <a:pPr>
              <a:buFont typeface="Arial"/>
              <a:buChar char="•"/>
              <a:defRPr/>
            </a:pPr>
            <a:endParaRPr lang="en-US" dirty="0">
              <a:solidFill>
                <a:srgbClr val="FF0000"/>
              </a:solidFill>
            </a:endParaRPr>
          </a:p>
        </p:txBody>
      </p:sp>
    </p:spTree>
    <p:extLst>
      <p:ext uri="{BB962C8B-B14F-4D97-AF65-F5344CB8AC3E}">
        <p14:creationId xmlns:p14="http://schemas.microsoft.com/office/powerpoint/2010/main" val="339114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392D-F164-48EB-8C29-8D3E919D7A51}"/>
              </a:ext>
            </a:extLst>
          </p:cNvPr>
          <p:cNvSpPr>
            <a:spLocks noGrp="1"/>
          </p:cNvSpPr>
          <p:nvPr>
            <p:ph type="title"/>
          </p:nvPr>
        </p:nvSpPr>
        <p:spPr/>
        <p:txBody>
          <a:bodyPr/>
          <a:lstStyle/>
          <a:p>
            <a:pPr algn="ctr"/>
            <a:r>
              <a:rPr lang="en-US" b="1" dirty="0">
                <a:solidFill>
                  <a:srgbClr val="0070C0"/>
                </a:solidFill>
              </a:rPr>
              <a:t>Activities (Strategies)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5" name="Rectangle 4">
            <a:extLst>
              <a:ext uri="{FF2B5EF4-FFF2-40B4-BE49-F238E27FC236}">
                <a16:creationId xmlns:a16="http://schemas.microsoft.com/office/drawing/2014/main" id="{78D3CA95-0D7A-4D84-9466-E610CED6D698}"/>
              </a:ext>
            </a:extLst>
          </p:cNvPr>
          <p:cNvSpPr/>
          <p:nvPr/>
        </p:nvSpPr>
        <p:spPr>
          <a:xfrm>
            <a:off x="838201" y="2008011"/>
            <a:ext cx="10515599" cy="4216539"/>
          </a:xfrm>
          <a:prstGeom prst="rect">
            <a:avLst/>
          </a:prstGeom>
        </p:spPr>
        <p:txBody>
          <a:bodyPr wrap="square">
            <a:spAutoFit/>
          </a:bodyPr>
          <a:lstStyle/>
          <a:p>
            <a:pPr marL="457200" indent="-457200">
              <a:buFont typeface="Arial" panose="020B0604020202020204" pitchFamily="34" charset="0"/>
              <a:buChar char="•"/>
              <a:defRPr/>
            </a:pPr>
            <a:r>
              <a:rPr lang="en-US" sz="3600" dirty="0">
                <a:solidFill>
                  <a:srgbClr val="0070C0"/>
                </a:solidFill>
              </a:rPr>
              <a:t>Describes the major initiatives and strategies to accomplish the project’s objectives and outcomes.</a:t>
            </a:r>
          </a:p>
          <a:p>
            <a:pPr marL="457200" indent="-457200">
              <a:buFont typeface="Arial" panose="020B0604020202020204" pitchFamily="34" charset="0"/>
              <a:buChar char="•"/>
              <a:defRPr/>
            </a:pPr>
            <a:r>
              <a:rPr lang="en-US" sz="3600" b="1" dirty="0">
                <a:solidFill>
                  <a:srgbClr val="0070C0"/>
                </a:solidFill>
              </a:rPr>
              <a:t>Full description of the plan of action:</a:t>
            </a:r>
          </a:p>
          <a:p>
            <a:pPr marL="914400" lvl="1" indent="-457200">
              <a:buFont typeface="Arial" panose="020B0604020202020204" pitchFamily="34" charset="0"/>
              <a:buChar char="•"/>
              <a:defRPr/>
            </a:pPr>
            <a:r>
              <a:rPr lang="en-US" altLang="en-US" sz="3200" dirty="0">
                <a:solidFill>
                  <a:srgbClr val="0070C0"/>
                </a:solidFill>
              </a:rPr>
              <a:t>What will be done?</a:t>
            </a:r>
          </a:p>
          <a:p>
            <a:pPr marL="914400" lvl="1" indent="-457200">
              <a:buFont typeface="Arial" panose="020B0604020202020204" pitchFamily="34" charset="0"/>
              <a:buChar char="•"/>
              <a:defRPr/>
            </a:pPr>
            <a:r>
              <a:rPr lang="en-US" altLang="en-US" sz="3200" dirty="0">
                <a:solidFill>
                  <a:srgbClr val="0070C0"/>
                </a:solidFill>
              </a:rPr>
              <a:t>Who will do it?</a:t>
            </a:r>
          </a:p>
          <a:p>
            <a:pPr marL="914400" lvl="1" indent="-457200">
              <a:buFont typeface="Arial" panose="020B0604020202020204" pitchFamily="34" charset="0"/>
              <a:buChar char="•"/>
              <a:defRPr/>
            </a:pPr>
            <a:r>
              <a:rPr lang="en-US" altLang="en-US" sz="3200" dirty="0">
                <a:solidFill>
                  <a:srgbClr val="0070C0"/>
                </a:solidFill>
              </a:rPr>
              <a:t>When will it be done?</a:t>
            </a:r>
          </a:p>
          <a:p>
            <a:pPr marL="914400" lvl="1" indent="-457200">
              <a:buFont typeface="Arial" panose="020B0604020202020204" pitchFamily="34" charset="0"/>
              <a:buChar char="•"/>
              <a:defRPr/>
            </a:pPr>
            <a:r>
              <a:rPr lang="en-US" altLang="en-US" sz="3200" dirty="0">
                <a:solidFill>
                  <a:srgbClr val="0070C0"/>
                </a:solidFill>
              </a:rPr>
              <a:t>Where will it be done?</a:t>
            </a:r>
          </a:p>
          <a:p>
            <a:pPr marL="914400" lvl="1" indent="-457200">
              <a:buFont typeface="Arial" panose="020B0604020202020204" pitchFamily="34" charset="0"/>
              <a:buChar char="•"/>
              <a:defRPr/>
            </a:pPr>
            <a:r>
              <a:rPr lang="en-US" altLang="en-US" sz="3200" dirty="0">
                <a:solidFill>
                  <a:srgbClr val="0070C0"/>
                </a:solidFill>
              </a:rPr>
              <a:t>What resources are needed to do it?</a:t>
            </a:r>
          </a:p>
        </p:txBody>
      </p:sp>
    </p:spTree>
    <p:extLst>
      <p:ext uri="{BB962C8B-B14F-4D97-AF65-F5344CB8AC3E}">
        <p14:creationId xmlns:p14="http://schemas.microsoft.com/office/powerpoint/2010/main" val="27201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2868"/>
            <a:ext cx="9144000" cy="4454942"/>
          </a:xfrm>
        </p:spPr>
        <p:txBody>
          <a:bodyPr>
            <a:normAutofit/>
          </a:bodyPr>
          <a:lstStyle/>
          <a:p>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400" b="1" dirty="0">
                <a:solidFill>
                  <a:srgbClr val="0070C0"/>
                </a:solidFill>
                <a:latin typeface="Museo Slab 900"/>
              </a:rPr>
              <a:t>Basic Grant Considerations</a:t>
            </a:r>
            <a:br>
              <a:rPr lang="en-US" sz="44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294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3" name="Rectangle 2">
            <a:extLst>
              <a:ext uri="{FF2B5EF4-FFF2-40B4-BE49-F238E27FC236}">
                <a16:creationId xmlns:a16="http://schemas.microsoft.com/office/drawing/2014/main" id="{FBD3C5AC-F384-4E19-A8DE-0793AF728272}"/>
              </a:ext>
            </a:extLst>
          </p:cNvPr>
          <p:cNvSpPr/>
          <p:nvPr/>
        </p:nvSpPr>
        <p:spPr>
          <a:xfrm>
            <a:off x="838200" y="900462"/>
            <a:ext cx="10515600" cy="5509200"/>
          </a:xfrm>
          <a:prstGeom prst="rect">
            <a:avLst/>
          </a:prstGeom>
        </p:spPr>
        <p:txBody>
          <a:bodyPr wrap="square">
            <a:spAutoFit/>
          </a:bodyPr>
          <a:lstStyle/>
          <a:p>
            <a:pPr marL="571500" indent="-571500">
              <a:buFont typeface="Arial" panose="020B0604020202020204" pitchFamily="34" charset="0"/>
              <a:buChar char="•"/>
            </a:pPr>
            <a:r>
              <a:rPr lang="en-US" altLang="en-US" sz="3200" dirty="0">
                <a:solidFill>
                  <a:srgbClr val="0070C0"/>
                </a:solidFill>
              </a:rPr>
              <a:t>Make sure activities are related to goals/objectives!</a:t>
            </a:r>
          </a:p>
          <a:p>
            <a:pPr marL="571500" indent="-571500">
              <a:buFont typeface="Arial" panose="020B0604020202020204" pitchFamily="34" charset="0"/>
              <a:buChar char="•"/>
            </a:pPr>
            <a:r>
              <a:rPr lang="en-US" altLang="en-US" sz="3200" dirty="0">
                <a:solidFill>
                  <a:srgbClr val="0070C0"/>
                </a:solidFill>
              </a:rPr>
              <a:t>Describe sequence of events or timeline of activities</a:t>
            </a:r>
          </a:p>
          <a:p>
            <a:pPr marL="571500" indent="-571500">
              <a:buFont typeface="Arial" panose="020B0604020202020204" pitchFamily="34" charset="0"/>
              <a:buChar char="•"/>
            </a:pPr>
            <a:r>
              <a:rPr lang="en-US" altLang="en-US" sz="3200" dirty="0">
                <a:solidFill>
                  <a:srgbClr val="0070C0"/>
                </a:solidFill>
              </a:rPr>
              <a:t>Describe why you selected the specific activities (provide a brief justification)</a:t>
            </a:r>
          </a:p>
          <a:p>
            <a:pPr marL="571500" indent="-571500">
              <a:buFont typeface="Arial" panose="020B0604020202020204" pitchFamily="34" charset="0"/>
              <a:buChar char="•"/>
            </a:pPr>
            <a:r>
              <a:rPr lang="en-US" altLang="en-US" sz="3200" dirty="0">
                <a:solidFill>
                  <a:srgbClr val="0070C0"/>
                </a:solidFill>
              </a:rPr>
              <a:t>Describe staffing</a:t>
            </a:r>
          </a:p>
          <a:p>
            <a:pPr marL="571500" indent="-571500">
              <a:buFont typeface="Arial" panose="020B0604020202020204" pitchFamily="34" charset="0"/>
              <a:buChar char="•"/>
            </a:pPr>
            <a:r>
              <a:rPr lang="en-US" altLang="en-US" sz="3200" dirty="0">
                <a:solidFill>
                  <a:srgbClr val="0070C0"/>
                </a:solidFill>
              </a:rPr>
              <a:t>It should be apparent proposed activities can be conducted within time and resources of project</a:t>
            </a:r>
          </a:p>
          <a:p>
            <a:pPr marL="571500" indent="-571500">
              <a:buFont typeface="Arial" panose="020B0604020202020204" pitchFamily="34" charset="0"/>
              <a:buChar char="•"/>
            </a:pPr>
            <a:r>
              <a:rPr lang="en-US" altLang="en-US" sz="3200" dirty="0">
                <a:solidFill>
                  <a:srgbClr val="0070C0"/>
                </a:solidFill>
              </a:rPr>
              <a:t>Help reviewer visualize full implementation of project</a:t>
            </a:r>
          </a:p>
          <a:p>
            <a:pPr marL="571500" indent="-571500">
              <a:buFont typeface="Arial" panose="020B0604020202020204" pitchFamily="34" charset="0"/>
              <a:buChar char="•"/>
            </a:pPr>
            <a:r>
              <a:rPr lang="en-US" altLang="en-US" sz="3200" dirty="0">
                <a:solidFill>
                  <a:srgbClr val="0070C0"/>
                </a:solidFill>
              </a:rPr>
              <a:t>Include flow charts and diagrams wherever appropriate</a:t>
            </a:r>
          </a:p>
          <a:p>
            <a:pPr marL="571500" indent="-571500">
              <a:buFont typeface="Arial" panose="020B0604020202020204" pitchFamily="34" charset="0"/>
              <a:buChar char="•"/>
            </a:pPr>
            <a:r>
              <a:rPr lang="en-US" altLang="en-US" sz="3200" dirty="0">
                <a:solidFill>
                  <a:srgbClr val="0070C0"/>
                </a:solidFill>
              </a:rPr>
              <a:t>Describe target population</a:t>
            </a:r>
          </a:p>
          <a:p>
            <a:pPr marL="1028700" lvl="1" indent="-571500">
              <a:buFont typeface="Arial" panose="020B0604020202020204" pitchFamily="34" charset="0"/>
              <a:buChar char="•"/>
            </a:pPr>
            <a:r>
              <a:rPr lang="en-US" altLang="en-US" sz="2800" dirty="0">
                <a:solidFill>
                  <a:srgbClr val="0070C0"/>
                </a:solidFill>
              </a:rPr>
              <a:t>Who they are and how they will be served</a:t>
            </a:r>
          </a:p>
        </p:txBody>
      </p:sp>
    </p:spTree>
    <p:extLst>
      <p:ext uri="{BB962C8B-B14F-4D97-AF65-F5344CB8AC3E}">
        <p14:creationId xmlns:p14="http://schemas.microsoft.com/office/powerpoint/2010/main" val="22666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a:bodyPr>
          <a:lstStyle/>
          <a:p>
            <a:pPr algn="ctr"/>
            <a:r>
              <a:rPr lang="en-US" sz="4000" b="1" dirty="0">
                <a:solidFill>
                  <a:srgbClr val="0070C0"/>
                </a:solidFill>
                <a:latin typeface="+mn-lt"/>
              </a:rPr>
              <a:t>Don’t. Chase. The. Money.</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5" name="Picture 4"/>
          <p:cNvPicPr>
            <a:picLocks noChangeAspect="1"/>
          </p:cNvPicPr>
          <p:nvPr/>
        </p:nvPicPr>
        <p:blipFill>
          <a:blip r:embed="rId4"/>
          <a:stretch>
            <a:fillRect/>
          </a:stretch>
        </p:blipFill>
        <p:spPr>
          <a:xfrm>
            <a:off x="2556417" y="1577340"/>
            <a:ext cx="7079166" cy="4701512"/>
          </a:xfrm>
          <a:prstGeom prst="rect">
            <a:avLst/>
          </a:prstGeom>
        </p:spPr>
      </p:pic>
    </p:spTree>
    <p:extLst>
      <p:ext uri="{BB962C8B-B14F-4D97-AF65-F5344CB8AC3E}">
        <p14:creationId xmlns:p14="http://schemas.microsoft.com/office/powerpoint/2010/main" val="6317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
        <p:nvSpPr>
          <p:cNvPr id="2" name="Title 1">
            <a:extLst>
              <a:ext uri="{FF2B5EF4-FFF2-40B4-BE49-F238E27FC236}">
                <a16:creationId xmlns:a16="http://schemas.microsoft.com/office/drawing/2014/main" id="{B10119CB-5C3E-42FB-9C52-2088D500AD70}"/>
              </a:ext>
            </a:extLst>
          </p:cNvPr>
          <p:cNvSpPr>
            <a:spLocks noGrp="1"/>
          </p:cNvSpPr>
          <p:nvPr>
            <p:ph type="title"/>
          </p:nvPr>
        </p:nvSpPr>
        <p:spPr/>
        <p:txBody>
          <a:bodyPr/>
          <a:lstStyle/>
          <a:p>
            <a:pPr algn="ctr"/>
            <a:r>
              <a:rPr lang="en-US" b="1" dirty="0">
                <a:solidFill>
                  <a:srgbClr val="0070C0"/>
                </a:solidFill>
              </a:rPr>
              <a:t>Partnerships</a:t>
            </a:r>
          </a:p>
        </p:txBody>
      </p:sp>
      <p:sp>
        <p:nvSpPr>
          <p:cNvPr id="4" name="Content Placeholder 3">
            <a:extLst>
              <a:ext uri="{FF2B5EF4-FFF2-40B4-BE49-F238E27FC236}">
                <a16:creationId xmlns:a16="http://schemas.microsoft.com/office/drawing/2014/main" id="{5BBF4C9C-B188-4DC0-B23B-EA67D40C2EDB}"/>
              </a:ext>
            </a:extLst>
          </p:cNvPr>
          <p:cNvSpPr>
            <a:spLocks noGrp="1"/>
          </p:cNvSpPr>
          <p:nvPr>
            <p:ph idx="1"/>
          </p:nvPr>
        </p:nvSpPr>
        <p:spPr>
          <a:xfrm>
            <a:off x="838200" y="1404828"/>
            <a:ext cx="10515600" cy="5088047"/>
          </a:xfrm>
        </p:spPr>
        <p:txBody>
          <a:bodyPr>
            <a:normAutofit/>
          </a:bodyPr>
          <a:lstStyle/>
          <a:p>
            <a:r>
              <a:rPr lang="en-US" altLang="en-US" dirty="0">
                <a:solidFill>
                  <a:srgbClr val="0070C0"/>
                </a:solidFill>
              </a:rPr>
              <a:t>Ongoing cultivation</a:t>
            </a:r>
          </a:p>
          <a:p>
            <a:pPr lvl="1"/>
            <a:r>
              <a:rPr lang="en-US" altLang="en-US" dirty="0">
                <a:solidFill>
                  <a:srgbClr val="0070C0"/>
                </a:solidFill>
              </a:rPr>
              <a:t>Make friends early</a:t>
            </a:r>
          </a:p>
          <a:p>
            <a:pPr lvl="1"/>
            <a:r>
              <a:rPr lang="en-US" altLang="en-US" dirty="0">
                <a:solidFill>
                  <a:srgbClr val="0070C0"/>
                </a:solidFill>
              </a:rPr>
              <a:t>What can you do for them?</a:t>
            </a:r>
          </a:p>
          <a:p>
            <a:r>
              <a:rPr lang="en-US" altLang="en-US" dirty="0">
                <a:solidFill>
                  <a:srgbClr val="0070C0"/>
                </a:solidFill>
              </a:rPr>
              <a:t>Letters of Support</a:t>
            </a:r>
          </a:p>
          <a:p>
            <a:pPr lvl="1"/>
            <a:r>
              <a:rPr lang="en-US" altLang="en-US" dirty="0">
                <a:solidFill>
                  <a:srgbClr val="0070C0"/>
                </a:solidFill>
              </a:rPr>
              <a:t>“generic”</a:t>
            </a:r>
          </a:p>
          <a:p>
            <a:pPr lvl="1"/>
            <a:r>
              <a:rPr lang="en-US" altLang="en-US" dirty="0">
                <a:solidFill>
                  <a:srgbClr val="0070C0"/>
                </a:solidFill>
              </a:rPr>
              <a:t>Not particularly meaningful</a:t>
            </a:r>
          </a:p>
          <a:p>
            <a:r>
              <a:rPr lang="en-US" altLang="en-US" dirty="0">
                <a:solidFill>
                  <a:srgbClr val="0070C0"/>
                </a:solidFill>
              </a:rPr>
              <a:t>Letters of Commitment</a:t>
            </a:r>
          </a:p>
          <a:p>
            <a:pPr lvl="1"/>
            <a:r>
              <a:rPr lang="en-US" altLang="en-US" dirty="0">
                <a:solidFill>
                  <a:srgbClr val="0070C0"/>
                </a:solidFill>
              </a:rPr>
              <a:t>Action oriented</a:t>
            </a:r>
          </a:p>
          <a:p>
            <a:pPr lvl="2"/>
            <a:r>
              <a:rPr lang="en-US" altLang="en-US" dirty="0">
                <a:solidFill>
                  <a:srgbClr val="0070C0"/>
                </a:solidFill>
              </a:rPr>
              <a:t>Refer to program</a:t>
            </a:r>
          </a:p>
          <a:p>
            <a:pPr lvl="2"/>
            <a:r>
              <a:rPr lang="en-US" altLang="en-US" dirty="0">
                <a:solidFill>
                  <a:srgbClr val="0070C0"/>
                </a:solidFill>
              </a:rPr>
              <a:t>Provide representation on advisory committees</a:t>
            </a:r>
          </a:p>
          <a:p>
            <a:pPr lvl="2"/>
            <a:r>
              <a:rPr lang="en-US" altLang="en-US" dirty="0">
                <a:solidFill>
                  <a:srgbClr val="0070C0"/>
                </a:solidFill>
              </a:rPr>
              <a:t>Provide guest speakers</a:t>
            </a:r>
          </a:p>
          <a:p>
            <a:pPr lvl="2"/>
            <a:r>
              <a:rPr lang="en-US" altLang="en-US" dirty="0">
                <a:solidFill>
                  <a:srgbClr val="0070C0"/>
                </a:solidFill>
              </a:rPr>
              <a:t>Budget Match</a:t>
            </a:r>
          </a:p>
          <a:p>
            <a:pPr lvl="1"/>
            <a:endParaRPr lang="en-US" altLang="en-US" dirty="0"/>
          </a:p>
          <a:p>
            <a:endParaRPr lang="en-US" dirty="0"/>
          </a:p>
        </p:txBody>
      </p:sp>
    </p:spTree>
    <p:extLst>
      <p:ext uri="{BB962C8B-B14F-4D97-AF65-F5344CB8AC3E}">
        <p14:creationId xmlns:p14="http://schemas.microsoft.com/office/powerpoint/2010/main" val="36331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7330"/>
            <a:ext cx="9144000" cy="3840480"/>
          </a:xfrm>
        </p:spPr>
        <p:txBody>
          <a:bodyPr>
            <a:normAutofit/>
          </a:bodyPr>
          <a:lstStyle/>
          <a:p>
            <a:r>
              <a:rPr lang="en-US" sz="4000" b="1" dirty="0">
                <a:solidFill>
                  <a:srgbClr val="0070C0"/>
                </a:solidFill>
                <a:latin typeface="Museo Slab 900"/>
              </a:rPr>
              <a:t>Sustainability</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3761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791852"/>
            <a:ext cx="10175449" cy="5797484"/>
          </a:xfrm>
        </p:spPr>
        <p:txBody>
          <a:bodyPr>
            <a:normAutofit/>
          </a:bodyPr>
          <a:lstStyle/>
          <a:p>
            <a:r>
              <a:rPr lang="en-US" sz="3600" dirty="0">
                <a:solidFill>
                  <a:srgbClr val="0070C0"/>
                </a:solidFill>
              </a:rPr>
              <a:t>Project activities should be focused on initiating change, beginning new programs, or improving capacity so grant funds will not be needed to continue</a:t>
            </a:r>
          </a:p>
          <a:p>
            <a:r>
              <a:rPr lang="en-US" sz="3600" dirty="0">
                <a:solidFill>
                  <a:srgbClr val="0070C0"/>
                </a:solidFill>
              </a:rPr>
              <a:t>What can be institutionalized – fully integrated into standard operating procedures?</a:t>
            </a:r>
          </a:p>
          <a:p>
            <a:r>
              <a:rPr lang="en-US" sz="3600" dirty="0">
                <a:solidFill>
                  <a:srgbClr val="0070C0"/>
                </a:solidFill>
              </a:rPr>
              <a:t>Relationships with partners</a:t>
            </a:r>
          </a:p>
          <a:p>
            <a:r>
              <a:rPr lang="en-US" sz="3600" dirty="0">
                <a:solidFill>
                  <a:srgbClr val="0070C0"/>
                </a:solidFill>
              </a:rPr>
              <a:t>Identify most promising practices as a result of data collected and analyzed</a:t>
            </a:r>
          </a:p>
          <a:p>
            <a:pPr lvl="1"/>
            <a:endParaRPr lang="en-US" dirty="0">
              <a:solidFill>
                <a:srgbClr val="0070C0"/>
              </a:solidFill>
            </a:endParaRP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2411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1173986"/>
            <a:ext cx="10175449" cy="5415350"/>
          </a:xfrm>
        </p:spPr>
        <p:txBody>
          <a:bodyPr>
            <a:normAutofit fontScale="92500"/>
          </a:bodyPr>
          <a:lstStyle/>
          <a:p>
            <a:r>
              <a:rPr lang="en-US" sz="3600" dirty="0">
                <a:solidFill>
                  <a:srgbClr val="0070C0"/>
                </a:solidFill>
              </a:rPr>
              <a:t>How do grant funded activities provide for sustainability?</a:t>
            </a:r>
          </a:p>
          <a:p>
            <a:pPr lvl="1"/>
            <a:r>
              <a:rPr lang="en-US" sz="2600" dirty="0">
                <a:solidFill>
                  <a:srgbClr val="0070C0"/>
                </a:solidFill>
              </a:rPr>
              <a:t>Increased attendance</a:t>
            </a:r>
          </a:p>
          <a:p>
            <a:pPr lvl="1"/>
            <a:r>
              <a:rPr lang="en-US" sz="2600" dirty="0">
                <a:solidFill>
                  <a:srgbClr val="0070C0"/>
                </a:solidFill>
              </a:rPr>
              <a:t>More services provided</a:t>
            </a:r>
          </a:p>
          <a:p>
            <a:r>
              <a:rPr lang="en-US" sz="3600" dirty="0" smtClean="0">
                <a:solidFill>
                  <a:srgbClr val="0070C0"/>
                </a:solidFill>
              </a:rPr>
              <a:t>Applying </a:t>
            </a:r>
            <a:r>
              <a:rPr lang="en-US" sz="3600" dirty="0">
                <a:solidFill>
                  <a:srgbClr val="0070C0"/>
                </a:solidFill>
              </a:rPr>
              <a:t>for more grants is NOT a sustainability plan</a:t>
            </a:r>
          </a:p>
          <a:p>
            <a:r>
              <a:rPr lang="en-US" sz="3600" dirty="0">
                <a:solidFill>
                  <a:srgbClr val="0070C0"/>
                </a:solidFill>
              </a:rPr>
              <a:t>Grant-funded staff </a:t>
            </a:r>
          </a:p>
          <a:p>
            <a:pPr lvl="2"/>
            <a:r>
              <a:rPr lang="en-US" sz="2600" dirty="0">
                <a:solidFill>
                  <a:srgbClr val="0070C0"/>
                </a:solidFill>
              </a:rPr>
              <a:t>Any staff hired on “soft” money, should be informed up front and be given an end date of funding.</a:t>
            </a:r>
          </a:p>
          <a:p>
            <a:r>
              <a:rPr lang="en-US" sz="3600" dirty="0">
                <a:solidFill>
                  <a:srgbClr val="0070C0"/>
                </a:solidFill>
              </a:rPr>
              <a:t>Grant-funded operating costs</a:t>
            </a:r>
          </a:p>
          <a:p>
            <a:r>
              <a:rPr lang="en-US" sz="3600" dirty="0">
                <a:solidFill>
                  <a:srgbClr val="0070C0"/>
                </a:solidFill>
              </a:rPr>
              <a:t>Application budget should include a gradual de-funding of any staff/operating costs which will be institutionalized</a:t>
            </a:r>
          </a:p>
          <a:p>
            <a:pPr lvl="1"/>
            <a:endParaRPr lang="en-US"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7103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7330"/>
            <a:ext cx="9144000" cy="3840480"/>
          </a:xfrm>
        </p:spPr>
        <p:txBody>
          <a:bodyPr>
            <a:normAutofit/>
          </a:bodyPr>
          <a:lstStyle/>
          <a:p>
            <a:r>
              <a:rPr lang="en-US" sz="4000" b="1" dirty="0">
                <a:solidFill>
                  <a:srgbClr val="0070C0"/>
                </a:solidFill>
                <a:latin typeface="Museo Slab 900"/>
              </a:rPr>
              <a:t>Grant Management</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Subtitle 2"/>
          <p:cNvSpPr>
            <a:spLocks noGrp="1"/>
          </p:cNvSpPr>
          <p:nvPr>
            <p:ph type="subTitle" idx="1"/>
          </p:nvPr>
        </p:nvSpPr>
        <p:spPr>
          <a:xfrm>
            <a:off x="1524000" y="3602038"/>
            <a:ext cx="9144000" cy="2178652"/>
          </a:xfrm>
        </p:spPr>
        <p:txBody>
          <a:bodyPr/>
          <a:lstStyle/>
          <a:p>
            <a:endParaRPr lang="en-US" dirty="0"/>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1110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Post-Award Grant Activities</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1438507"/>
            <a:ext cx="10175449" cy="4738456"/>
          </a:xfrm>
        </p:spPr>
        <p:txBody>
          <a:bodyPr>
            <a:normAutofit fontScale="92500" lnSpcReduction="20000"/>
          </a:bodyPr>
          <a:lstStyle/>
          <a:p>
            <a:r>
              <a:rPr lang="en-US" sz="4000" dirty="0">
                <a:solidFill>
                  <a:srgbClr val="0070C0"/>
                </a:solidFill>
              </a:rPr>
              <a:t>“Kick-off” meeting for projects</a:t>
            </a:r>
          </a:p>
          <a:p>
            <a:endParaRPr lang="en-US" sz="3600" dirty="0">
              <a:solidFill>
                <a:srgbClr val="0070C0"/>
              </a:solidFill>
            </a:endParaRPr>
          </a:p>
          <a:p>
            <a:r>
              <a:rPr lang="en-US" sz="4000" dirty="0">
                <a:solidFill>
                  <a:srgbClr val="0070C0"/>
                </a:solidFill>
              </a:rPr>
              <a:t>Set up budget/financial considerations</a:t>
            </a:r>
          </a:p>
          <a:p>
            <a:endParaRPr lang="en-US" sz="4000" dirty="0">
              <a:solidFill>
                <a:srgbClr val="0070C0"/>
              </a:solidFill>
            </a:endParaRPr>
          </a:p>
          <a:p>
            <a:r>
              <a:rPr lang="en-US" sz="4000" dirty="0">
                <a:solidFill>
                  <a:srgbClr val="0070C0"/>
                </a:solidFill>
              </a:rPr>
              <a:t>Funder relationships/stewardship</a:t>
            </a:r>
          </a:p>
          <a:p>
            <a:endParaRPr lang="en-US" sz="4000" dirty="0">
              <a:solidFill>
                <a:srgbClr val="0070C0"/>
              </a:solidFill>
            </a:endParaRPr>
          </a:p>
          <a:p>
            <a:r>
              <a:rPr lang="en-US" sz="4000" dirty="0">
                <a:solidFill>
                  <a:srgbClr val="0070C0"/>
                </a:solidFill>
              </a:rPr>
              <a:t>Project management</a:t>
            </a:r>
          </a:p>
          <a:p>
            <a:pPr lvl="1"/>
            <a:r>
              <a:rPr lang="en-US" sz="3600" dirty="0">
                <a:solidFill>
                  <a:srgbClr val="0070C0"/>
                </a:solidFill>
              </a:rPr>
              <a:t>Staff</a:t>
            </a:r>
          </a:p>
          <a:p>
            <a:pPr lvl="1"/>
            <a:r>
              <a:rPr lang="en-US" sz="3600" dirty="0">
                <a:solidFill>
                  <a:srgbClr val="0070C0"/>
                </a:solidFill>
              </a:rPr>
              <a:t>Activity implementation</a:t>
            </a:r>
          </a:p>
          <a:p>
            <a:endParaRPr lang="en-US" sz="28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2123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Evaluation</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1951463"/>
            <a:ext cx="10175449" cy="4225500"/>
          </a:xfrm>
        </p:spPr>
        <p:txBody>
          <a:bodyPr>
            <a:normAutofit/>
          </a:bodyPr>
          <a:lstStyle/>
          <a:p>
            <a:r>
              <a:rPr lang="en-US" sz="4000" dirty="0">
                <a:solidFill>
                  <a:srgbClr val="0070C0"/>
                </a:solidFill>
              </a:rPr>
              <a:t>Why do we evaluate?</a:t>
            </a:r>
          </a:p>
          <a:p>
            <a:pPr lvl="1"/>
            <a:r>
              <a:rPr lang="en-US" sz="3200" dirty="0">
                <a:solidFill>
                  <a:srgbClr val="0070C0"/>
                </a:solidFill>
              </a:rPr>
              <a:t>Improve projects;</a:t>
            </a:r>
          </a:p>
          <a:p>
            <a:pPr lvl="1"/>
            <a:r>
              <a:rPr lang="en-US" sz="3200" dirty="0">
                <a:solidFill>
                  <a:srgbClr val="0070C0"/>
                </a:solidFill>
              </a:rPr>
              <a:t>Gain insight;</a:t>
            </a:r>
          </a:p>
          <a:p>
            <a:pPr lvl="1"/>
            <a:r>
              <a:rPr lang="en-US" sz="3200" dirty="0">
                <a:solidFill>
                  <a:srgbClr val="0070C0"/>
                </a:solidFill>
              </a:rPr>
              <a:t>Provide information to stakeholders (internal and external); and</a:t>
            </a:r>
          </a:p>
          <a:p>
            <a:pPr lvl="1"/>
            <a:r>
              <a:rPr lang="en-US" sz="3200" dirty="0">
                <a:solidFill>
                  <a:srgbClr val="0070C0"/>
                </a:solidFill>
              </a:rPr>
              <a:t>Because evaluation is increasingly becoming required.</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7904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Evaluation</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1734072"/>
            <a:ext cx="10175449" cy="4442891"/>
          </a:xfrm>
        </p:spPr>
        <p:txBody>
          <a:bodyPr>
            <a:normAutofit/>
          </a:bodyPr>
          <a:lstStyle/>
          <a:p>
            <a:r>
              <a:rPr lang="en-US" altLang="en-US" sz="3600" dirty="0">
                <a:solidFill>
                  <a:srgbClr val="0070C0"/>
                </a:solidFill>
              </a:rPr>
              <a:t>Formative</a:t>
            </a:r>
          </a:p>
          <a:p>
            <a:pPr lvl="1"/>
            <a:r>
              <a:rPr lang="en-US" altLang="en-US" dirty="0">
                <a:solidFill>
                  <a:srgbClr val="0070C0"/>
                </a:solidFill>
              </a:rPr>
              <a:t>Performed during grant period</a:t>
            </a:r>
          </a:p>
          <a:p>
            <a:pPr lvl="2"/>
            <a:r>
              <a:rPr lang="en-US" altLang="en-US" dirty="0">
                <a:solidFill>
                  <a:srgbClr val="0070C0"/>
                </a:solidFill>
              </a:rPr>
              <a:t>Implementation/“Progress Report”</a:t>
            </a:r>
          </a:p>
          <a:p>
            <a:pPr lvl="2"/>
            <a:r>
              <a:rPr lang="en-US" altLang="en-US" dirty="0">
                <a:solidFill>
                  <a:srgbClr val="0070C0"/>
                </a:solidFill>
              </a:rPr>
              <a:t>Provides direction for improving projects</a:t>
            </a:r>
          </a:p>
          <a:p>
            <a:pPr lvl="2"/>
            <a:r>
              <a:rPr lang="en-US" altLang="en-US" dirty="0">
                <a:solidFill>
                  <a:srgbClr val="0070C0"/>
                </a:solidFill>
              </a:rPr>
              <a:t>Includes implementation and process components; may lead to changes</a:t>
            </a:r>
          </a:p>
          <a:p>
            <a:r>
              <a:rPr lang="en-US" altLang="en-US" sz="3600" dirty="0">
                <a:solidFill>
                  <a:srgbClr val="0070C0"/>
                </a:solidFill>
              </a:rPr>
              <a:t>Summative</a:t>
            </a:r>
          </a:p>
          <a:p>
            <a:pPr lvl="1"/>
            <a:r>
              <a:rPr lang="en-US" altLang="en-US" dirty="0">
                <a:solidFill>
                  <a:srgbClr val="0070C0"/>
                </a:solidFill>
              </a:rPr>
              <a:t>Performed at the end of the grant or at the end of a specific period</a:t>
            </a:r>
          </a:p>
          <a:p>
            <a:pPr lvl="2"/>
            <a:r>
              <a:rPr lang="en-US" altLang="en-US" dirty="0">
                <a:solidFill>
                  <a:srgbClr val="0070C0"/>
                </a:solidFill>
              </a:rPr>
              <a:t>Determines effectiveness of project </a:t>
            </a:r>
          </a:p>
          <a:p>
            <a:pPr lvl="2"/>
            <a:r>
              <a:rPr lang="en-US" altLang="en-US" dirty="0">
                <a:solidFill>
                  <a:srgbClr val="0070C0"/>
                </a:solidFill>
              </a:rPr>
              <a:t>Determines if the project has accomplished objectives and met goals</a:t>
            </a:r>
          </a:p>
          <a:p>
            <a:endParaRPr lang="en-US" sz="32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728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6506"/>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7 Barriers to Grant Seeking</a:t>
            </a:r>
            <a:br>
              <a:rPr lang="en-US" sz="4000" b="1" dirty="0">
                <a:solidFill>
                  <a:srgbClr val="0070C0"/>
                </a:solidFill>
                <a:latin typeface="Museo Slab 900"/>
              </a:rPr>
            </a:br>
            <a:endParaRPr lang="en-US" dirty="0"/>
          </a:p>
        </p:txBody>
      </p:sp>
      <p:sp>
        <p:nvSpPr>
          <p:cNvPr id="3" name="Subtitle 2"/>
          <p:cNvSpPr>
            <a:spLocks noGrp="1"/>
          </p:cNvSpPr>
          <p:nvPr>
            <p:ph idx="1"/>
          </p:nvPr>
        </p:nvSpPr>
        <p:spPr>
          <a:xfrm>
            <a:off x="838200" y="1253765"/>
            <a:ext cx="10515600" cy="4923198"/>
          </a:xfrm>
        </p:spPr>
        <p:txBody>
          <a:bodyPr>
            <a:normAutofit fontScale="92500" lnSpcReduction="20000"/>
          </a:bodyPr>
          <a:lstStyle/>
          <a:p>
            <a:pPr marL="514350" indent="-514350">
              <a:buFont typeface="+mj-lt"/>
              <a:buAutoNum type="arabicPeriod"/>
            </a:pPr>
            <a:r>
              <a:rPr lang="en-US" b="1" dirty="0">
                <a:solidFill>
                  <a:srgbClr val="0070C0"/>
                </a:solidFill>
              </a:rPr>
              <a:t>Strategic planning. </a:t>
            </a:r>
            <a:r>
              <a:rPr lang="en-US" dirty="0">
                <a:solidFill>
                  <a:srgbClr val="0070C0"/>
                </a:solidFill>
              </a:rPr>
              <a:t>Are you chasing the money?</a:t>
            </a:r>
          </a:p>
          <a:p>
            <a:pPr marL="514350" indent="-514350">
              <a:buFont typeface="+mj-lt"/>
              <a:buAutoNum type="arabicPeriod"/>
            </a:pPr>
            <a:r>
              <a:rPr lang="en-US" b="1" dirty="0">
                <a:solidFill>
                  <a:srgbClr val="0070C0"/>
                </a:solidFill>
              </a:rPr>
              <a:t>Institutional capacity. </a:t>
            </a:r>
            <a:r>
              <a:rPr lang="en-US" dirty="0">
                <a:solidFill>
                  <a:srgbClr val="0070C0"/>
                </a:solidFill>
              </a:rPr>
              <a:t>It is no one’s job. </a:t>
            </a:r>
          </a:p>
          <a:p>
            <a:pPr marL="514350" indent="-514350">
              <a:buFont typeface="+mj-lt"/>
              <a:buAutoNum type="arabicPeriod"/>
            </a:pPr>
            <a:r>
              <a:rPr lang="en-US" b="1" dirty="0">
                <a:solidFill>
                  <a:srgbClr val="0070C0"/>
                </a:solidFill>
              </a:rPr>
              <a:t>Funders. </a:t>
            </a:r>
            <a:r>
              <a:rPr lang="en-US" dirty="0">
                <a:solidFill>
                  <a:srgbClr val="0070C0"/>
                </a:solidFill>
              </a:rPr>
              <a:t>Are you submitting to the right opportunities?</a:t>
            </a:r>
          </a:p>
          <a:p>
            <a:pPr marL="514350" indent="-514350">
              <a:buFont typeface="+mj-lt"/>
              <a:buAutoNum type="arabicPeriod"/>
            </a:pPr>
            <a:r>
              <a:rPr lang="en-US" b="1" dirty="0">
                <a:solidFill>
                  <a:srgbClr val="0070C0"/>
                </a:solidFill>
              </a:rPr>
              <a:t>Time. </a:t>
            </a:r>
            <a:r>
              <a:rPr lang="en-US" dirty="0">
                <a:solidFill>
                  <a:srgbClr val="0070C0"/>
                </a:solidFill>
              </a:rPr>
              <a:t>“I thought I had plenty of time to put this thing together and get it submitted!”</a:t>
            </a:r>
          </a:p>
          <a:p>
            <a:pPr marL="514350" indent="-514350">
              <a:buFont typeface="+mj-lt"/>
              <a:buAutoNum type="arabicPeriod"/>
            </a:pPr>
            <a:r>
              <a:rPr lang="en-US" b="1" dirty="0">
                <a:solidFill>
                  <a:srgbClr val="0070C0"/>
                </a:solidFill>
              </a:rPr>
              <a:t>Substance. </a:t>
            </a:r>
            <a:r>
              <a:rPr lang="en-US" dirty="0">
                <a:solidFill>
                  <a:srgbClr val="0070C0"/>
                </a:solidFill>
              </a:rPr>
              <a:t>Have you done a literature review (Google Scholar)?</a:t>
            </a:r>
          </a:p>
          <a:p>
            <a:pPr marL="514350" indent="-514350">
              <a:buFont typeface="+mj-lt"/>
              <a:buAutoNum type="arabicPeriod"/>
            </a:pPr>
            <a:r>
              <a:rPr lang="en-US" b="1" dirty="0">
                <a:solidFill>
                  <a:srgbClr val="0070C0"/>
                </a:solidFill>
              </a:rPr>
              <a:t>Length. </a:t>
            </a:r>
            <a:r>
              <a:rPr lang="en-US" dirty="0">
                <a:solidFill>
                  <a:srgbClr val="0070C0"/>
                </a:solidFill>
              </a:rPr>
              <a:t>There just isn’t enough room to tell our story.</a:t>
            </a:r>
          </a:p>
          <a:p>
            <a:pPr marL="514350" indent="-514350">
              <a:buFont typeface="+mj-lt"/>
              <a:buAutoNum type="arabicPeriod"/>
            </a:pPr>
            <a:r>
              <a:rPr lang="en-US" b="1" dirty="0">
                <a:solidFill>
                  <a:srgbClr val="0070C0"/>
                </a:solidFill>
              </a:rPr>
              <a:t>Size. </a:t>
            </a:r>
            <a:r>
              <a:rPr lang="en-US" dirty="0">
                <a:solidFill>
                  <a:srgbClr val="0070C0"/>
                </a:solidFill>
              </a:rPr>
              <a:t>Too small? Too big? </a:t>
            </a:r>
          </a:p>
          <a:p>
            <a:endParaRPr lang="en-US" dirty="0">
              <a:solidFill>
                <a:srgbClr val="0070C0"/>
              </a:solidFill>
            </a:endParaRPr>
          </a:p>
          <a:p>
            <a:pPr marL="0" indent="0" algn="ctr">
              <a:buNone/>
            </a:pPr>
            <a:r>
              <a:rPr lang="en-US" sz="2500" b="1" dirty="0">
                <a:solidFill>
                  <a:srgbClr val="0070C0"/>
                </a:solidFill>
                <a:latin typeface="Museo Slab 900"/>
                <a:ea typeface="+mj-ea"/>
                <a:cs typeface="+mj-cs"/>
              </a:rPr>
              <a:t>Is there a relationship between the perceived barriers and </a:t>
            </a:r>
          </a:p>
          <a:p>
            <a:pPr marL="0" indent="0" algn="ctr">
              <a:buNone/>
            </a:pPr>
            <a:r>
              <a:rPr lang="en-US" sz="2500" b="1" dirty="0">
                <a:solidFill>
                  <a:srgbClr val="0070C0"/>
                </a:solidFill>
                <a:latin typeface="Museo Slab 900"/>
                <a:ea typeface="+mj-ea"/>
                <a:cs typeface="+mj-cs"/>
              </a:rPr>
              <a:t>the number of grants obtained?</a:t>
            </a:r>
            <a:r>
              <a:rPr lang="en-US" sz="4000" b="1" dirty="0">
                <a:solidFill>
                  <a:srgbClr val="0070C0"/>
                </a:solidFill>
                <a:latin typeface="Museo Slab 900"/>
                <a:ea typeface="+mj-ea"/>
                <a:cs typeface="+mj-cs"/>
              </a:rPr>
              <a:t/>
            </a:r>
            <a:br>
              <a:rPr lang="en-US" sz="4000" b="1" dirty="0">
                <a:solidFill>
                  <a:srgbClr val="0070C0"/>
                </a:solidFill>
                <a:latin typeface="Museo Slab 900"/>
                <a:ea typeface="+mj-ea"/>
                <a:cs typeface="+mj-cs"/>
              </a:rPr>
            </a:br>
            <a:endParaRPr lang="en-US" dirty="0">
              <a:solidFill>
                <a:srgbClr val="0070C0"/>
              </a:solidFill>
            </a:endParaRPr>
          </a:p>
          <a:p>
            <a:endParaRPr lang="en-US" dirty="0">
              <a:solidFill>
                <a:srgbClr val="0070C0"/>
              </a:solidFill>
            </a:endParaRPr>
          </a:p>
          <a:p>
            <a:endParaRPr lang="en-US" dirty="0"/>
          </a:p>
          <a:p>
            <a:endParaRPr lang="en-US" dirty="0"/>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4044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8"/>
            <a:ext cx="10515600" cy="827252"/>
          </a:xfrm>
        </p:spPr>
        <p:txBody>
          <a:bodyPr>
            <a:normAutofit fontScale="90000"/>
          </a:bodyPr>
          <a:lstStyle/>
          <a:p>
            <a:pPr algn="ctr"/>
            <a:r>
              <a:rPr lang="en-US" b="1" dirty="0">
                <a:solidFill>
                  <a:srgbClr val="0070C0"/>
                </a:solidFill>
                <a:latin typeface="Museo Slab 900"/>
              </a:rPr>
              <a:t>Reporting</a:t>
            </a: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3" name="Content Placeholder 2">
            <a:extLst>
              <a:ext uri="{FF2B5EF4-FFF2-40B4-BE49-F238E27FC236}">
                <a16:creationId xmlns:a16="http://schemas.microsoft.com/office/drawing/2014/main" id="{A18F41EA-1A68-4F0B-8573-00E72F58D5E0}"/>
              </a:ext>
            </a:extLst>
          </p:cNvPr>
          <p:cNvSpPr>
            <a:spLocks noGrp="1"/>
          </p:cNvSpPr>
          <p:nvPr>
            <p:ph sz="half" idx="1"/>
          </p:nvPr>
        </p:nvSpPr>
        <p:spPr/>
        <p:txBody>
          <a:bodyPr>
            <a:normAutofit fontScale="92500"/>
          </a:bodyPr>
          <a:lstStyle/>
          <a:p>
            <a:r>
              <a:rPr lang="en-US" sz="3200" dirty="0">
                <a:solidFill>
                  <a:srgbClr val="0070C0"/>
                </a:solidFill>
              </a:rPr>
              <a:t>Reporting</a:t>
            </a:r>
          </a:p>
          <a:p>
            <a:pPr lvl="1"/>
            <a:r>
              <a:rPr lang="en-US" sz="2800" dirty="0">
                <a:solidFill>
                  <a:srgbClr val="0070C0"/>
                </a:solidFill>
              </a:rPr>
              <a:t>Financial</a:t>
            </a:r>
          </a:p>
          <a:p>
            <a:pPr lvl="1"/>
            <a:r>
              <a:rPr lang="en-US" sz="2800" dirty="0">
                <a:solidFill>
                  <a:srgbClr val="0070C0"/>
                </a:solidFill>
              </a:rPr>
              <a:t>Programmatic</a:t>
            </a:r>
          </a:p>
          <a:p>
            <a:r>
              <a:rPr lang="en-US" sz="3200" dirty="0">
                <a:solidFill>
                  <a:srgbClr val="0070C0"/>
                </a:solidFill>
              </a:rPr>
              <a:t>Data Collection</a:t>
            </a:r>
          </a:p>
          <a:p>
            <a:pPr lvl="1"/>
            <a:r>
              <a:rPr lang="en-US" sz="2800" dirty="0">
                <a:solidFill>
                  <a:srgbClr val="0070C0"/>
                </a:solidFill>
              </a:rPr>
              <a:t>Who is responsible?</a:t>
            </a:r>
          </a:p>
          <a:p>
            <a:pPr lvl="1"/>
            <a:r>
              <a:rPr lang="en-US" sz="2800" dirty="0">
                <a:solidFill>
                  <a:srgbClr val="0070C0"/>
                </a:solidFill>
              </a:rPr>
              <a:t>Where will it be kept?</a:t>
            </a:r>
          </a:p>
          <a:p>
            <a:pPr lvl="1"/>
            <a:r>
              <a:rPr lang="en-US" sz="2800" dirty="0">
                <a:solidFill>
                  <a:srgbClr val="0070C0"/>
                </a:solidFill>
              </a:rPr>
              <a:t>What systems will be used?</a:t>
            </a:r>
          </a:p>
          <a:p>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p:txBody>
          <a:bodyPr>
            <a:normAutofit fontScale="92500"/>
          </a:bodyPr>
          <a:lstStyle/>
          <a:p>
            <a:r>
              <a:rPr lang="en-US" sz="3200" dirty="0">
                <a:solidFill>
                  <a:srgbClr val="0070C0"/>
                </a:solidFill>
              </a:rPr>
              <a:t>Record keeping</a:t>
            </a:r>
          </a:p>
          <a:p>
            <a:pPr lvl="1"/>
            <a:r>
              <a:rPr lang="en-US" sz="2800" dirty="0">
                <a:solidFill>
                  <a:srgbClr val="0070C0"/>
                </a:solidFill>
              </a:rPr>
              <a:t>Meeting minutes, always include who was in attendance</a:t>
            </a:r>
          </a:p>
          <a:p>
            <a:pPr lvl="1"/>
            <a:r>
              <a:rPr lang="en-US" sz="2800" dirty="0">
                <a:solidFill>
                  <a:srgbClr val="0070C0"/>
                </a:solidFill>
              </a:rPr>
              <a:t>Any media mentions</a:t>
            </a:r>
          </a:p>
          <a:p>
            <a:r>
              <a:rPr lang="en-US" sz="3200" dirty="0">
                <a:solidFill>
                  <a:srgbClr val="0070C0"/>
                </a:solidFill>
              </a:rPr>
              <a:t>Products developed</a:t>
            </a:r>
          </a:p>
          <a:p>
            <a:pPr lvl="1"/>
            <a:r>
              <a:rPr lang="en-US" sz="2800" dirty="0">
                <a:solidFill>
                  <a:srgbClr val="0070C0"/>
                </a:solidFill>
              </a:rPr>
              <a:t>Curriculum</a:t>
            </a:r>
          </a:p>
          <a:p>
            <a:pPr lvl="1"/>
            <a:r>
              <a:rPr lang="en-US" sz="2800" dirty="0" smtClean="0">
                <a:solidFill>
                  <a:srgbClr val="0070C0"/>
                </a:solidFill>
              </a:rPr>
              <a:t>Handbook</a:t>
            </a:r>
          </a:p>
          <a:p>
            <a:pPr lvl="1"/>
            <a:r>
              <a:rPr lang="en-US" sz="2800" dirty="0" smtClean="0">
                <a:solidFill>
                  <a:srgbClr val="0070C0"/>
                </a:solidFill>
              </a:rPr>
              <a:t>Photographs</a:t>
            </a:r>
          </a:p>
          <a:p>
            <a:pPr lvl="2"/>
            <a:r>
              <a:rPr lang="en-US" sz="2400" dirty="0" smtClean="0">
                <a:solidFill>
                  <a:srgbClr val="0070C0"/>
                </a:solidFill>
              </a:rPr>
              <a:t>Any participants need to sign consent </a:t>
            </a:r>
            <a:endParaRPr lang="en-US" sz="24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7778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3BC1D5-A033-4F98-B60A-07784863EAA8}"/>
              </a:ext>
            </a:extLst>
          </p:cNvPr>
          <p:cNvSpPr>
            <a:spLocks noGrp="1"/>
          </p:cNvSpPr>
          <p:nvPr>
            <p:ph type="body" idx="1"/>
          </p:nvPr>
        </p:nvSpPr>
        <p:spPr>
          <a:xfrm>
            <a:off x="839788" y="668337"/>
            <a:ext cx="5157787" cy="823912"/>
          </a:xfrm>
        </p:spPr>
        <p:txBody>
          <a:bodyPr>
            <a:normAutofit/>
          </a:bodyPr>
          <a:lstStyle/>
          <a:p>
            <a:r>
              <a:rPr lang="en-US" sz="2800" dirty="0">
                <a:solidFill>
                  <a:srgbClr val="0070C0"/>
                </a:solidFill>
              </a:rPr>
              <a:t>Quantitative Data	</a:t>
            </a:r>
          </a:p>
        </p:txBody>
      </p:sp>
      <p:sp>
        <p:nvSpPr>
          <p:cNvPr id="11" name="Content Placeholder 10">
            <a:extLst>
              <a:ext uri="{FF2B5EF4-FFF2-40B4-BE49-F238E27FC236}">
                <a16:creationId xmlns:a16="http://schemas.microsoft.com/office/drawing/2014/main" id="{93650B80-1605-4BA1-B69A-A88C90D9E547}"/>
              </a:ext>
            </a:extLst>
          </p:cNvPr>
          <p:cNvSpPr>
            <a:spLocks noGrp="1"/>
          </p:cNvSpPr>
          <p:nvPr>
            <p:ph sz="half" idx="2"/>
          </p:nvPr>
        </p:nvSpPr>
        <p:spPr>
          <a:xfrm>
            <a:off x="839788" y="1492249"/>
            <a:ext cx="5157787" cy="4697414"/>
          </a:xfrm>
        </p:spPr>
        <p:txBody>
          <a:bodyPr/>
          <a:lstStyle/>
          <a:p>
            <a:r>
              <a:rPr lang="en-US" dirty="0">
                <a:solidFill>
                  <a:srgbClr val="0070C0"/>
                </a:solidFill>
              </a:rPr>
              <a:t>Pre-/Post-test </a:t>
            </a:r>
          </a:p>
          <a:p>
            <a:r>
              <a:rPr lang="en-US" dirty="0">
                <a:solidFill>
                  <a:srgbClr val="0070C0"/>
                </a:solidFill>
              </a:rPr>
              <a:t>Existing databases (client records)</a:t>
            </a:r>
          </a:p>
          <a:p>
            <a:r>
              <a:rPr lang="en-US" dirty="0">
                <a:solidFill>
                  <a:srgbClr val="0070C0"/>
                </a:solidFill>
              </a:rPr>
              <a:t>Interviews (forced choice)</a:t>
            </a:r>
          </a:p>
          <a:p>
            <a:r>
              <a:rPr lang="en-US" dirty="0">
                <a:solidFill>
                  <a:srgbClr val="0070C0"/>
                </a:solidFill>
              </a:rPr>
              <a:t>Description statistics (demographics)</a:t>
            </a:r>
          </a:p>
          <a:p>
            <a:r>
              <a:rPr lang="en-US" dirty="0">
                <a:solidFill>
                  <a:srgbClr val="0070C0"/>
                </a:solidFill>
              </a:rPr>
              <a:t>Financial review</a:t>
            </a:r>
          </a:p>
          <a:p>
            <a:r>
              <a:rPr lang="en-US" dirty="0">
                <a:solidFill>
                  <a:srgbClr val="0070C0"/>
                </a:solidFill>
              </a:rPr>
              <a:t>Survey/questionnaire (forced choice)	</a:t>
            </a:r>
          </a:p>
        </p:txBody>
      </p:sp>
      <p:sp>
        <p:nvSpPr>
          <p:cNvPr id="12" name="Text Placeholder 11">
            <a:extLst>
              <a:ext uri="{FF2B5EF4-FFF2-40B4-BE49-F238E27FC236}">
                <a16:creationId xmlns:a16="http://schemas.microsoft.com/office/drawing/2014/main" id="{44AC61BB-8614-4BAF-BD6E-B10D2DAC42B7}"/>
              </a:ext>
            </a:extLst>
          </p:cNvPr>
          <p:cNvSpPr>
            <a:spLocks noGrp="1"/>
          </p:cNvSpPr>
          <p:nvPr>
            <p:ph type="body" sz="quarter" idx="3"/>
          </p:nvPr>
        </p:nvSpPr>
        <p:spPr>
          <a:xfrm>
            <a:off x="6169024" y="668337"/>
            <a:ext cx="5183188" cy="823912"/>
          </a:xfrm>
        </p:spPr>
        <p:txBody>
          <a:bodyPr>
            <a:normAutofit/>
          </a:bodyPr>
          <a:lstStyle/>
          <a:p>
            <a:r>
              <a:rPr lang="en-US" sz="2800" dirty="0">
                <a:solidFill>
                  <a:srgbClr val="0070C0"/>
                </a:solidFill>
              </a:rPr>
              <a:t>Qualitative Data</a:t>
            </a:r>
          </a:p>
        </p:txBody>
      </p:sp>
      <p:sp>
        <p:nvSpPr>
          <p:cNvPr id="13" name="Content Placeholder 12">
            <a:extLst>
              <a:ext uri="{FF2B5EF4-FFF2-40B4-BE49-F238E27FC236}">
                <a16:creationId xmlns:a16="http://schemas.microsoft.com/office/drawing/2014/main" id="{038903F2-B12C-404B-A82A-FB96CA1AEB31}"/>
              </a:ext>
            </a:extLst>
          </p:cNvPr>
          <p:cNvSpPr>
            <a:spLocks noGrp="1"/>
          </p:cNvSpPr>
          <p:nvPr>
            <p:ph sz="quarter" idx="4"/>
          </p:nvPr>
        </p:nvSpPr>
        <p:spPr>
          <a:xfrm>
            <a:off x="6172200" y="1492249"/>
            <a:ext cx="5183188" cy="4697414"/>
          </a:xfrm>
        </p:spPr>
        <p:txBody>
          <a:bodyPr/>
          <a:lstStyle/>
          <a:p>
            <a:r>
              <a:rPr lang="en-US" dirty="0">
                <a:solidFill>
                  <a:srgbClr val="0070C0"/>
                </a:solidFill>
              </a:rPr>
              <a:t>Interviews (open-ended questions)</a:t>
            </a:r>
          </a:p>
          <a:p>
            <a:r>
              <a:rPr lang="en-US" dirty="0">
                <a:solidFill>
                  <a:srgbClr val="0070C0"/>
                </a:solidFill>
              </a:rPr>
              <a:t>Survey/questionnaire (open-ended questions)</a:t>
            </a:r>
          </a:p>
          <a:p>
            <a:r>
              <a:rPr lang="en-US" dirty="0">
                <a:solidFill>
                  <a:srgbClr val="0070C0"/>
                </a:solidFill>
              </a:rPr>
              <a:t>Focus groups</a:t>
            </a:r>
          </a:p>
          <a:p>
            <a:r>
              <a:rPr lang="en-US" dirty="0">
                <a:solidFill>
                  <a:srgbClr val="0070C0"/>
                </a:solidFill>
              </a:rPr>
              <a:t>Observation</a:t>
            </a:r>
          </a:p>
          <a:p>
            <a:r>
              <a:rPr lang="en-US" dirty="0">
                <a:solidFill>
                  <a:srgbClr val="0070C0"/>
                </a:solidFill>
              </a:rPr>
              <a:t>Participant journals/reflections</a:t>
            </a:r>
          </a:p>
          <a:p>
            <a:r>
              <a:rPr lang="en-US" dirty="0">
                <a:solidFill>
                  <a:srgbClr val="0070C0"/>
                </a:solidFill>
              </a:rPr>
              <a:t>Document studies</a:t>
            </a:r>
          </a:p>
          <a:p>
            <a:r>
              <a:rPr lang="en-US" dirty="0">
                <a:solidFill>
                  <a:srgbClr val="0070C0"/>
                </a:solidFill>
              </a:rPr>
              <a:t>Case studies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35105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641024"/>
            <a:ext cx="10175449" cy="5535940"/>
          </a:xfrm>
        </p:spPr>
        <p:txBody>
          <a:bodyPr>
            <a:normAutofit/>
          </a:bodyPr>
          <a:lstStyle/>
          <a:p>
            <a:pPr marL="0" indent="0">
              <a:buNone/>
            </a:pPr>
            <a:endParaRPr lang="en-US" sz="6000" dirty="0" smtClean="0">
              <a:solidFill>
                <a:srgbClr val="0070C0"/>
              </a:solidFill>
            </a:endParaRPr>
          </a:p>
          <a:p>
            <a:pPr marL="0" indent="0">
              <a:buNone/>
            </a:pPr>
            <a:endParaRPr lang="en-US" sz="6000" dirty="0">
              <a:solidFill>
                <a:srgbClr val="0070C0"/>
              </a:solidFill>
            </a:endParaRPr>
          </a:p>
          <a:p>
            <a:pPr marL="0" indent="0">
              <a:buNone/>
            </a:pPr>
            <a:endParaRPr lang="en-US" sz="6000" dirty="0" smtClean="0">
              <a:solidFill>
                <a:srgbClr val="0070C0"/>
              </a:solidFill>
            </a:endParaRPr>
          </a:p>
          <a:p>
            <a:pPr marL="0" indent="0" algn="ctr">
              <a:buNone/>
            </a:pPr>
            <a:r>
              <a:rPr lang="en-US" sz="6000" dirty="0" smtClean="0">
                <a:solidFill>
                  <a:srgbClr val="0070C0"/>
                </a:solidFill>
              </a:rPr>
              <a:t>Some final words …</a:t>
            </a:r>
            <a:endParaRPr lang="en-US" sz="60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5205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641024"/>
            <a:ext cx="10175449" cy="5535940"/>
          </a:xfrm>
        </p:spPr>
        <p:txBody>
          <a:bodyPr>
            <a:normAutofit/>
          </a:bodyPr>
          <a:lstStyle/>
          <a:p>
            <a:pPr>
              <a:buFont typeface="Arial"/>
              <a:buChar char="•"/>
              <a:defRPr/>
            </a:pPr>
            <a:r>
              <a:rPr lang="en-US" sz="3600" dirty="0">
                <a:solidFill>
                  <a:srgbClr val="0070C0"/>
                </a:solidFill>
              </a:rPr>
              <a:t>No, you cannot pay fees to a grant writer from grant funds awarded unless specifically allowed by the funder – it is unethical and often illegal.</a:t>
            </a:r>
          </a:p>
          <a:p>
            <a:pPr lvl="1">
              <a:buFont typeface="Arial"/>
              <a:buChar char="–"/>
              <a:defRPr/>
            </a:pPr>
            <a:r>
              <a:rPr lang="en-US" dirty="0">
                <a:solidFill>
                  <a:srgbClr val="0070C0"/>
                </a:solidFill>
              </a:rPr>
              <a:t>“Jean Cross is charged with forgery, mail fraud and making false statements in relation to a $35 million federal grant she garnered for the Indio Youth Task Force in 2007. According to her agreement with the Task Force, she was contracted to receive 15% or about $5 million for her efforts.” </a:t>
            </a:r>
          </a:p>
          <a:p>
            <a:pPr>
              <a:buFont typeface="Arial"/>
              <a:buChar char="•"/>
              <a:defRPr/>
            </a:pPr>
            <a:r>
              <a:rPr lang="en-US" sz="3600" dirty="0">
                <a:solidFill>
                  <a:srgbClr val="0070C0"/>
                </a:solidFill>
              </a:rPr>
              <a:t>No, you cannot hire someone to write a              grant, and then hire them to be the grant      evaluator.</a:t>
            </a:r>
          </a:p>
          <a:p>
            <a:endParaRPr lang="en-US" sz="32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pic>
        <p:nvPicPr>
          <p:cNvPr id="8" name="Picture 3">
            <a:extLst>
              <a:ext uri="{FF2B5EF4-FFF2-40B4-BE49-F238E27FC236}">
                <a16:creationId xmlns:a16="http://schemas.microsoft.com/office/drawing/2014/main" id="{816E13F7-B734-4AA4-B967-9AEE5E3F23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5948" y="3663141"/>
            <a:ext cx="1148579" cy="202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9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1173986"/>
            <a:ext cx="10175449" cy="5002977"/>
          </a:xfrm>
        </p:spPr>
        <p:txBody>
          <a:bodyPr>
            <a:normAutofit/>
          </a:bodyPr>
          <a:lstStyle/>
          <a:p>
            <a:pPr algn="ctr">
              <a:buNone/>
              <a:defRPr/>
            </a:pPr>
            <a:r>
              <a:rPr lang="en-US" sz="4000" dirty="0">
                <a:solidFill>
                  <a:srgbClr val="0070C0"/>
                </a:solidFill>
              </a:rPr>
              <a:t>Fund raising efforts, </a:t>
            </a:r>
          </a:p>
          <a:p>
            <a:pPr algn="ctr">
              <a:buNone/>
              <a:defRPr/>
            </a:pPr>
            <a:r>
              <a:rPr lang="en-US" sz="4000" dirty="0">
                <a:solidFill>
                  <a:srgbClr val="0070C0"/>
                </a:solidFill>
              </a:rPr>
              <a:t>whether through private donations or </a:t>
            </a:r>
          </a:p>
          <a:p>
            <a:pPr algn="ctr">
              <a:buNone/>
              <a:defRPr/>
            </a:pPr>
            <a:r>
              <a:rPr lang="en-US" sz="4000" dirty="0">
                <a:solidFill>
                  <a:srgbClr val="0070C0"/>
                </a:solidFill>
              </a:rPr>
              <a:t>grant applications, </a:t>
            </a:r>
          </a:p>
          <a:p>
            <a:pPr algn="ctr">
              <a:buNone/>
              <a:defRPr/>
            </a:pPr>
            <a:r>
              <a:rPr lang="en-US" sz="4000" dirty="0">
                <a:solidFill>
                  <a:srgbClr val="0070C0"/>
                </a:solidFill>
              </a:rPr>
              <a:t>should be in support of initiatives that </a:t>
            </a:r>
          </a:p>
          <a:p>
            <a:pPr algn="ctr">
              <a:buNone/>
              <a:defRPr/>
            </a:pPr>
            <a:r>
              <a:rPr lang="en-US" sz="4000" dirty="0">
                <a:solidFill>
                  <a:srgbClr val="0070C0"/>
                </a:solidFill>
              </a:rPr>
              <a:t>your organization</a:t>
            </a:r>
          </a:p>
          <a:p>
            <a:pPr algn="ctr">
              <a:buNone/>
              <a:defRPr/>
            </a:pPr>
            <a:r>
              <a:rPr lang="en-US" sz="4000" b="1" dirty="0">
                <a:solidFill>
                  <a:srgbClr val="0070C0"/>
                </a:solidFill>
              </a:rPr>
              <a:t>will continue to attempt to accomplish, </a:t>
            </a:r>
            <a:r>
              <a:rPr lang="en-US" sz="4000" b="1" u="sng" dirty="0">
                <a:solidFill>
                  <a:srgbClr val="0070C0"/>
                </a:solidFill>
              </a:rPr>
              <a:t>whether or not</a:t>
            </a:r>
            <a:r>
              <a:rPr lang="en-US" sz="4000" b="1" dirty="0">
                <a:solidFill>
                  <a:srgbClr val="0070C0"/>
                </a:solidFill>
              </a:rPr>
              <a:t> funding is received.</a:t>
            </a:r>
          </a:p>
          <a:p>
            <a:endParaRPr lang="en-US" sz="32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5903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Museo Slab 900"/>
              </a:rPr>
              <a:t/>
            </a:r>
            <a:br>
              <a:rPr lang="en-US" sz="4000" b="1" dirty="0">
                <a:solidFill>
                  <a:srgbClr val="0070C0"/>
                </a:solidFill>
                <a:latin typeface="Museo Slab 900"/>
              </a:rPr>
            </a:br>
            <a:r>
              <a:rPr lang="en-US" sz="4800" b="1" dirty="0">
                <a:solidFill>
                  <a:srgbClr val="0070C0"/>
                </a:solidFill>
              </a:rPr>
              <a:t>Remember…</a:t>
            </a:r>
            <a:endParaRPr lang="en-US" dirty="0"/>
          </a:p>
        </p:txBody>
      </p:sp>
      <p:sp>
        <p:nvSpPr>
          <p:cNvPr id="4" name="Content Placeholder 3">
            <a:extLst>
              <a:ext uri="{FF2B5EF4-FFF2-40B4-BE49-F238E27FC236}">
                <a16:creationId xmlns:a16="http://schemas.microsoft.com/office/drawing/2014/main" id="{F23D35A5-A57B-4432-BD18-5F5320B26437}"/>
              </a:ext>
            </a:extLst>
          </p:cNvPr>
          <p:cNvSpPr>
            <a:spLocks noGrp="1"/>
          </p:cNvSpPr>
          <p:nvPr>
            <p:ph idx="1"/>
          </p:nvPr>
        </p:nvSpPr>
        <p:spPr/>
        <p:txBody>
          <a:bodyPr>
            <a:normAutofit/>
          </a:bodyPr>
          <a:lstStyle/>
          <a:p>
            <a:r>
              <a:rPr lang="en-US" altLang="en-US" sz="4000" dirty="0">
                <a:solidFill>
                  <a:srgbClr val="0070C0"/>
                </a:solidFill>
              </a:rPr>
              <a:t>Your organization doesn’t exist because you have a need; your organization exists because it meets needs.</a:t>
            </a:r>
          </a:p>
          <a:p>
            <a:r>
              <a:rPr lang="en-US" altLang="en-US" sz="4000" dirty="0">
                <a:solidFill>
                  <a:srgbClr val="0070C0"/>
                </a:solidFill>
              </a:rPr>
              <a:t>Instead of “we need” … “we can”</a:t>
            </a:r>
            <a:endParaRPr lang="en-US" sz="4000" dirty="0">
              <a:solidFill>
                <a:srgbClr val="0070C0"/>
              </a:solidFill>
            </a:endParaRP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9915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endParaRPr lang="en-US" dirty="0"/>
          </a:p>
        </p:txBody>
      </p:sp>
      <p:sp>
        <p:nvSpPr>
          <p:cNvPr id="5" name="Content Placeholder 4">
            <a:extLst>
              <a:ext uri="{FF2B5EF4-FFF2-40B4-BE49-F238E27FC236}">
                <a16:creationId xmlns:a16="http://schemas.microsoft.com/office/drawing/2014/main" id="{2E7C452A-820C-4AC9-B628-BDB65758ABFB}"/>
              </a:ext>
            </a:extLst>
          </p:cNvPr>
          <p:cNvSpPr>
            <a:spLocks noGrp="1"/>
          </p:cNvSpPr>
          <p:nvPr>
            <p:ph sz="half" idx="2"/>
          </p:nvPr>
        </p:nvSpPr>
        <p:spPr>
          <a:xfrm>
            <a:off x="1178351" y="641024"/>
            <a:ext cx="10175449" cy="5535940"/>
          </a:xfrm>
        </p:spPr>
        <p:txBody>
          <a:bodyPr>
            <a:normAutofit/>
          </a:bodyPr>
          <a:lstStyle/>
          <a:p>
            <a:pPr marL="0" indent="0" algn="ctr">
              <a:buNone/>
            </a:pPr>
            <a:r>
              <a:rPr lang="en-US" sz="4400" b="1" dirty="0">
                <a:solidFill>
                  <a:srgbClr val="0070C0"/>
                </a:solidFill>
              </a:rPr>
              <a:t>Questions???</a:t>
            </a:r>
          </a:p>
          <a:p>
            <a:pPr marL="0" indent="0" algn="ctr">
              <a:buNone/>
            </a:pPr>
            <a:endParaRPr lang="en-US" sz="3200" dirty="0">
              <a:solidFill>
                <a:srgbClr val="0070C0"/>
              </a:solidFill>
            </a:endParaRPr>
          </a:p>
          <a:p>
            <a:pPr marL="0" indent="0" algn="ctr">
              <a:buNone/>
            </a:pPr>
            <a:endParaRPr lang="en-US" sz="3200" dirty="0">
              <a:solidFill>
                <a:srgbClr val="0070C0"/>
              </a:solidFill>
            </a:endParaRPr>
          </a:p>
          <a:p>
            <a:pPr marL="0" indent="0" algn="ctr">
              <a:buNone/>
            </a:pPr>
            <a:r>
              <a:rPr lang="en-US" sz="4000" b="1" dirty="0">
                <a:solidFill>
                  <a:srgbClr val="0070C0"/>
                </a:solidFill>
              </a:rPr>
              <a:t>$$$ Good Luck $$$</a:t>
            </a:r>
          </a:p>
          <a:p>
            <a:pPr marL="0" indent="0" algn="ctr">
              <a:buNone/>
            </a:pPr>
            <a:endParaRPr lang="en-US" sz="3200" dirty="0">
              <a:solidFill>
                <a:srgbClr val="0070C0"/>
              </a:solidFill>
            </a:endParaRPr>
          </a:p>
          <a:p>
            <a:pPr marL="0" indent="0" algn="ctr">
              <a:buNone/>
            </a:pPr>
            <a:r>
              <a:rPr lang="en-US" sz="3200" dirty="0">
                <a:solidFill>
                  <a:srgbClr val="0070C0"/>
                </a:solidFill>
              </a:rPr>
              <a:t>Dr. Debbie Douma</a:t>
            </a:r>
          </a:p>
          <a:p>
            <a:pPr marL="0" indent="0" algn="ctr">
              <a:buNone/>
            </a:pPr>
            <a:r>
              <a:rPr lang="en-US" sz="3200" dirty="0">
                <a:solidFill>
                  <a:srgbClr val="0070C0"/>
                </a:solidFill>
                <a:hlinkClick r:id="rId2"/>
              </a:rPr>
              <a:t>ddouma@pensacolastate.edu</a:t>
            </a:r>
            <a:endParaRPr lang="en-US" sz="3200" dirty="0">
              <a:solidFill>
                <a:srgbClr val="0070C0"/>
              </a:solidFill>
            </a:endParaRPr>
          </a:p>
          <a:p>
            <a:pPr marL="0" indent="0" algn="ctr">
              <a:buNone/>
            </a:pPr>
            <a:r>
              <a:rPr lang="en-US" sz="3200" dirty="0">
                <a:solidFill>
                  <a:srgbClr val="0070C0"/>
                </a:solidFill>
              </a:rPr>
              <a:t>850.484.1705</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7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latin typeface="Museo Slab 900"/>
              </a:rPr>
              <a:t/>
            </a:r>
            <a:br>
              <a:rPr lang="en-US" sz="4000" b="1" dirty="0">
                <a:solidFill>
                  <a:srgbClr val="0070C0"/>
                </a:solidFill>
                <a:latin typeface="Museo Slab 900"/>
              </a:rPr>
            </a:br>
            <a:r>
              <a:rPr lang="en-US" sz="4000" b="1" dirty="0">
                <a:solidFill>
                  <a:srgbClr val="0070C0"/>
                </a:solidFill>
                <a:latin typeface="Museo Slab 900"/>
              </a:rPr>
              <a:t>“Trending” Funding Priorities</a:t>
            </a:r>
            <a:br>
              <a:rPr lang="en-US" sz="4000" b="1" dirty="0">
                <a:solidFill>
                  <a:srgbClr val="0070C0"/>
                </a:solidFill>
                <a:latin typeface="Museo Slab 900"/>
              </a:rPr>
            </a:br>
            <a:endParaRPr lang="en-US" dirty="0"/>
          </a:p>
        </p:txBody>
      </p:sp>
      <p:sp>
        <p:nvSpPr>
          <p:cNvPr id="3" name="Subtitle 2"/>
          <p:cNvSpPr>
            <a:spLocks noGrp="1"/>
          </p:cNvSpPr>
          <p:nvPr>
            <p:ph type="body" idx="1"/>
          </p:nvPr>
        </p:nvSpPr>
        <p:spPr>
          <a:xfrm>
            <a:off x="839788" y="1497331"/>
            <a:ext cx="5157787" cy="605790"/>
          </a:xfrm>
        </p:spPr>
        <p:txBody>
          <a:bodyPr>
            <a:noAutofit/>
          </a:bodyPr>
          <a:lstStyle/>
          <a:p>
            <a:endParaRPr lang="en-US" sz="3200" dirty="0"/>
          </a:p>
          <a:p>
            <a:endParaRPr lang="en-US" sz="3200" dirty="0">
              <a:solidFill>
                <a:srgbClr val="0070C0"/>
              </a:solidFill>
            </a:endParaRPr>
          </a:p>
          <a:p>
            <a:r>
              <a:rPr lang="en-US" sz="3200" dirty="0">
                <a:solidFill>
                  <a:srgbClr val="0070C0"/>
                </a:solidFill>
              </a:rPr>
              <a:t>State and Federal</a:t>
            </a:r>
          </a:p>
        </p:txBody>
      </p:sp>
      <p:sp>
        <p:nvSpPr>
          <p:cNvPr id="12" name="Content Placeholder 11"/>
          <p:cNvSpPr>
            <a:spLocks noGrp="1"/>
          </p:cNvSpPr>
          <p:nvPr>
            <p:ph sz="half" idx="2"/>
          </p:nvPr>
        </p:nvSpPr>
        <p:spPr>
          <a:xfrm>
            <a:off x="839788" y="2063413"/>
            <a:ext cx="5157787" cy="4126250"/>
          </a:xfrm>
        </p:spPr>
        <p:txBody>
          <a:bodyPr/>
          <a:lstStyle/>
          <a:p>
            <a:r>
              <a:rPr lang="en-US" dirty="0">
                <a:solidFill>
                  <a:srgbClr val="0070C0"/>
                </a:solidFill>
              </a:rPr>
              <a:t>Anything that creates jobs</a:t>
            </a:r>
          </a:p>
          <a:p>
            <a:r>
              <a:rPr lang="en-US" dirty="0">
                <a:solidFill>
                  <a:srgbClr val="0070C0"/>
                </a:solidFill>
              </a:rPr>
              <a:t>Apprenticeships</a:t>
            </a:r>
          </a:p>
          <a:p>
            <a:r>
              <a:rPr lang="en-US" dirty="0">
                <a:solidFill>
                  <a:srgbClr val="0070C0"/>
                </a:solidFill>
              </a:rPr>
              <a:t>Economic development</a:t>
            </a:r>
          </a:p>
          <a:p>
            <a:r>
              <a:rPr lang="en-US" dirty="0">
                <a:solidFill>
                  <a:srgbClr val="0070C0"/>
                </a:solidFill>
              </a:rPr>
              <a:t>Health Care</a:t>
            </a:r>
          </a:p>
          <a:p>
            <a:r>
              <a:rPr lang="en-US" dirty="0">
                <a:solidFill>
                  <a:srgbClr val="0070C0"/>
                </a:solidFill>
              </a:rPr>
              <a:t>Education</a:t>
            </a:r>
          </a:p>
          <a:p>
            <a:pPr lvl="1"/>
            <a:r>
              <a:rPr lang="en-US" dirty="0">
                <a:solidFill>
                  <a:srgbClr val="0070C0"/>
                </a:solidFill>
              </a:rPr>
              <a:t>Completion/retention</a:t>
            </a:r>
          </a:p>
          <a:p>
            <a:r>
              <a:rPr lang="en-US" dirty="0">
                <a:solidFill>
                  <a:srgbClr val="0070C0"/>
                </a:solidFill>
              </a:rPr>
              <a:t>Cybersecurity</a:t>
            </a:r>
          </a:p>
          <a:p>
            <a:r>
              <a:rPr lang="en-US" dirty="0">
                <a:solidFill>
                  <a:srgbClr val="0070C0"/>
                </a:solidFill>
              </a:rPr>
              <a:t>Energy	</a:t>
            </a:r>
          </a:p>
        </p:txBody>
      </p:sp>
      <p:sp>
        <p:nvSpPr>
          <p:cNvPr id="13" name="Text Placeholder 12"/>
          <p:cNvSpPr>
            <a:spLocks noGrp="1"/>
          </p:cNvSpPr>
          <p:nvPr>
            <p:ph type="body" sz="quarter" idx="3"/>
          </p:nvPr>
        </p:nvSpPr>
        <p:spPr>
          <a:xfrm>
            <a:off x="6172200" y="1497332"/>
            <a:ext cx="5183188" cy="605790"/>
          </a:xfrm>
        </p:spPr>
        <p:txBody>
          <a:bodyPr>
            <a:normAutofit/>
          </a:bodyPr>
          <a:lstStyle/>
          <a:p>
            <a:r>
              <a:rPr lang="en-US" sz="3200" dirty="0">
                <a:solidFill>
                  <a:srgbClr val="0070C0"/>
                </a:solidFill>
              </a:rPr>
              <a:t>Local Initiatives</a:t>
            </a:r>
          </a:p>
        </p:txBody>
      </p:sp>
      <p:sp>
        <p:nvSpPr>
          <p:cNvPr id="14" name="Content Placeholder 13"/>
          <p:cNvSpPr>
            <a:spLocks noGrp="1"/>
          </p:cNvSpPr>
          <p:nvPr>
            <p:ph sz="quarter" idx="4"/>
          </p:nvPr>
        </p:nvSpPr>
        <p:spPr>
          <a:xfrm>
            <a:off x="6172200" y="2063413"/>
            <a:ext cx="5183188" cy="4126250"/>
          </a:xfrm>
        </p:spPr>
        <p:txBody>
          <a:bodyPr/>
          <a:lstStyle/>
          <a:p>
            <a:r>
              <a:rPr lang="en-US" dirty="0">
                <a:solidFill>
                  <a:srgbClr val="0070C0"/>
                </a:solidFill>
              </a:rPr>
              <a:t>Quality of life</a:t>
            </a:r>
          </a:p>
          <a:p>
            <a:r>
              <a:rPr lang="en-US" dirty="0">
                <a:solidFill>
                  <a:srgbClr val="0070C0"/>
                </a:solidFill>
              </a:rPr>
              <a:t>Early learning</a:t>
            </a:r>
          </a:p>
          <a:p>
            <a:r>
              <a:rPr lang="en-US" dirty="0">
                <a:solidFill>
                  <a:srgbClr val="0070C0"/>
                </a:solidFill>
              </a:rPr>
              <a:t>Housing and food security</a:t>
            </a:r>
          </a:p>
          <a:p>
            <a:r>
              <a:rPr lang="en-US" dirty="0">
                <a:solidFill>
                  <a:srgbClr val="0070C0"/>
                </a:solidFill>
              </a:rPr>
              <a:t>The Arts</a:t>
            </a:r>
          </a:p>
          <a:p>
            <a:r>
              <a:rPr lang="en-US" dirty="0">
                <a:solidFill>
                  <a:srgbClr val="0070C0"/>
                </a:solidFill>
              </a:rPr>
              <a:t>FAFSA completion</a:t>
            </a:r>
          </a:p>
          <a:p>
            <a:r>
              <a:rPr lang="en-US" dirty="0">
                <a:solidFill>
                  <a:srgbClr val="0070C0"/>
                </a:solidFill>
              </a:rPr>
              <a:t>Workforce readiness</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8119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520"/>
            <a:ext cx="10515600" cy="948820"/>
          </a:xfrm>
        </p:spPr>
        <p:txBody>
          <a:bodyPr>
            <a:normAutofit fontScale="90000"/>
          </a:bodyPr>
          <a:lstStyle/>
          <a:p>
            <a:pPr algn="ctr"/>
            <a:r>
              <a:rPr lang="en-US" sz="4000" b="1" dirty="0">
                <a:solidFill>
                  <a:srgbClr val="0070C0"/>
                </a:solidFill>
                <a:latin typeface="Museo Slab 900"/>
              </a:rPr>
              <a:t>Funding Purposes</a:t>
            </a:r>
            <a:br>
              <a:rPr lang="en-US" sz="4000" b="1" dirty="0">
                <a:solidFill>
                  <a:srgbClr val="0070C0"/>
                </a:solidFill>
                <a:latin typeface="Museo Slab 900"/>
              </a:rPr>
            </a:br>
            <a:endParaRPr lang="en-US" dirty="0"/>
          </a:p>
        </p:txBody>
      </p:sp>
      <p:sp>
        <p:nvSpPr>
          <p:cNvPr id="4" name="Content Placeholder 3"/>
          <p:cNvSpPr>
            <a:spLocks noGrp="1"/>
          </p:cNvSpPr>
          <p:nvPr>
            <p:ph idx="1"/>
          </p:nvPr>
        </p:nvSpPr>
        <p:spPr>
          <a:xfrm>
            <a:off x="354330" y="1124606"/>
            <a:ext cx="11567160" cy="5459074"/>
          </a:xfrm>
        </p:spPr>
        <p:txBody>
          <a:bodyPr>
            <a:normAutofit fontScale="92500" lnSpcReduction="20000"/>
          </a:bodyPr>
          <a:lstStyle/>
          <a:p>
            <a:r>
              <a:rPr lang="en-US" b="1" dirty="0">
                <a:solidFill>
                  <a:srgbClr val="0070C0"/>
                </a:solidFill>
              </a:rPr>
              <a:t>Project Grants:  </a:t>
            </a:r>
          </a:p>
          <a:p>
            <a:pPr lvl="1"/>
            <a:r>
              <a:rPr lang="en-US" dirty="0">
                <a:solidFill>
                  <a:srgbClr val="0070C0"/>
                </a:solidFill>
              </a:rPr>
              <a:t>Support for a specific project, with a beginning/end</a:t>
            </a:r>
          </a:p>
          <a:p>
            <a:r>
              <a:rPr lang="en-US" b="1" dirty="0">
                <a:solidFill>
                  <a:srgbClr val="0070C0"/>
                </a:solidFill>
              </a:rPr>
              <a:t>Program Grants:  </a:t>
            </a:r>
          </a:p>
          <a:p>
            <a:pPr lvl="1"/>
            <a:r>
              <a:rPr lang="en-US" dirty="0">
                <a:solidFill>
                  <a:srgbClr val="0070C0"/>
                </a:solidFill>
              </a:rPr>
              <a:t>Ongoing/multiyear</a:t>
            </a:r>
          </a:p>
          <a:p>
            <a:r>
              <a:rPr lang="en-US" b="1" dirty="0">
                <a:solidFill>
                  <a:srgbClr val="0070C0"/>
                </a:solidFill>
              </a:rPr>
              <a:t>Operating Grants:  </a:t>
            </a:r>
          </a:p>
          <a:p>
            <a:pPr lvl="1"/>
            <a:r>
              <a:rPr lang="en-US" dirty="0">
                <a:solidFill>
                  <a:srgbClr val="0070C0"/>
                </a:solidFill>
              </a:rPr>
              <a:t>Monthly expenses to keep the organization operational</a:t>
            </a:r>
          </a:p>
          <a:p>
            <a:r>
              <a:rPr lang="en-US" b="1" dirty="0">
                <a:solidFill>
                  <a:srgbClr val="0070C0"/>
                </a:solidFill>
              </a:rPr>
              <a:t>Organizational Effectiveness Grants:  </a:t>
            </a:r>
          </a:p>
          <a:p>
            <a:pPr lvl="1"/>
            <a:r>
              <a:rPr lang="en-US" dirty="0">
                <a:solidFill>
                  <a:srgbClr val="0070C0"/>
                </a:solidFill>
              </a:rPr>
              <a:t>Improve ways of doing business</a:t>
            </a:r>
          </a:p>
          <a:p>
            <a:r>
              <a:rPr lang="en-US" b="1" dirty="0">
                <a:solidFill>
                  <a:srgbClr val="0070C0"/>
                </a:solidFill>
              </a:rPr>
              <a:t>Capacity Building Grants:  </a:t>
            </a:r>
          </a:p>
          <a:p>
            <a:pPr lvl="1"/>
            <a:r>
              <a:rPr lang="en-US" dirty="0">
                <a:solidFill>
                  <a:srgbClr val="0070C0"/>
                </a:solidFill>
              </a:rPr>
              <a:t>Increase capability to support organization</a:t>
            </a:r>
          </a:p>
          <a:p>
            <a:r>
              <a:rPr lang="en-US" b="1" dirty="0">
                <a:solidFill>
                  <a:srgbClr val="0070C0"/>
                </a:solidFill>
              </a:rPr>
              <a:t>Capital Grants:  </a:t>
            </a:r>
          </a:p>
          <a:p>
            <a:pPr lvl="1"/>
            <a:r>
              <a:rPr lang="en-US" dirty="0">
                <a:solidFill>
                  <a:srgbClr val="0070C0"/>
                </a:solidFill>
              </a:rPr>
              <a:t>Typically above $100,000/long life</a:t>
            </a:r>
          </a:p>
          <a:p>
            <a:r>
              <a:rPr lang="en-US" b="1" dirty="0">
                <a:solidFill>
                  <a:srgbClr val="0070C0"/>
                </a:solidFill>
              </a:rPr>
              <a:t>Endowment Grants:  </a:t>
            </a:r>
          </a:p>
          <a:p>
            <a:r>
              <a:rPr lang="en-US" dirty="0">
                <a:solidFill>
                  <a:srgbClr val="0070C0"/>
                </a:solidFill>
              </a:rPr>
              <a:t>Long-term sustainability</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15708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432"/>
            <a:ext cx="10515600" cy="91554"/>
          </a:xfrm>
        </p:spPr>
        <p:txBody>
          <a:bodyPr>
            <a:normAutofit fontScale="90000"/>
          </a:bodyPr>
          <a:lstStyle/>
          <a:p>
            <a:pPr algn="ctr"/>
            <a:r>
              <a:rPr lang="en-US" sz="4000" b="1" dirty="0">
                <a:solidFill>
                  <a:srgbClr val="0070C0"/>
                </a:solidFill>
                <a:latin typeface="Museo Slab 900"/>
              </a:rPr>
              <a:t>Pre-Award Grant Seeking Activities</a:t>
            </a:r>
            <a:br>
              <a:rPr lang="en-US" sz="4000" b="1" dirty="0">
                <a:solidFill>
                  <a:srgbClr val="0070C0"/>
                </a:solidFill>
                <a:latin typeface="Museo Slab 900"/>
              </a:rPr>
            </a:br>
            <a:endParaRPr lang="en-US" dirty="0"/>
          </a:p>
        </p:txBody>
      </p:sp>
      <p:sp>
        <p:nvSpPr>
          <p:cNvPr id="3" name="Content Placeholder 2">
            <a:extLst>
              <a:ext uri="{FF2B5EF4-FFF2-40B4-BE49-F238E27FC236}">
                <a16:creationId xmlns:a16="http://schemas.microsoft.com/office/drawing/2014/main" id="{35FF4CE2-E85D-4812-AC1F-00D0ED9388FA}"/>
              </a:ext>
            </a:extLst>
          </p:cNvPr>
          <p:cNvSpPr>
            <a:spLocks noGrp="1"/>
          </p:cNvSpPr>
          <p:nvPr>
            <p:ph sz="half" idx="1"/>
          </p:nvPr>
        </p:nvSpPr>
        <p:spPr>
          <a:xfrm>
            <a:off x="838200" y="1673271"/>
            <a:ext cx="10077516" cy="4503692"/>
          </a:xfrm>
        </p:spPr>
        <p:txBody>
          <a:bodyPr>
            <a:normAutofit/>
          </a:bodyPr>
          <a:lstStyle/>
          <a:p>
            <a:r>
              <a:rPr lang="en-US" sz="3200" dirty="0">
                <a:solidFill>
                  <a:srgbClr val="0070C0"/>
                </a:solidFill>
              </a:rPr>
              <a:t>Acknowledgment of needs</a:t>
            </a:r>
          </a:p>
          <a:p>
            <a:endParaRPr lang="en-US" sz="3200" dirty="0">
              <a:solidFill>
                <a:srgbClr val="0070C0"/>
              </a:solidFill>
            </a:endParaRPr>
          </a:p>
          <a:p>
            <a:r>
              <a:rPr lang="en-US" sz="3200" dirty="0">
                <a:solidFill>
                  <a:srgbClr val="0070C0"/>
                </a:solidFill>
              </a:rPr>
              <a:t>Research funding opportunities</a:t>
            </a:r>
          </a:p>
          <a:p>
            <a:endParaRPr lang="en-US" sz="3200" dirty="0">
              <a:solidFill>
                <a:srgbClr val="0070C0"/>
              </a:solidFill>
            </a:endParaRPr>
          </a:p>
          <a:p>
            <a:r>
              <a:rPr lang="en-US" sz="3200" dirty="0">
                <a:solidFill>
                  <a:srgbClr val="0070C0"/>
                </a:solidFill>
              </a:rPr>
              <a:t>Prepare applications for submission</a:t>
            </a:r>
          </a:p>
          <a:p>
            <a:endParaRPr lang="en-US" sz="3200" dirty="0">
              <a:solidFill>
                <a:srgbClr val="0070C0"/>
              </a:solidFill>
            </a:endParaRPr>
          </a:p>
          <a:p>
            <a:r>
              <a:rPr lang="en-US" sz="3200" dirty="0">
                <a:solidFill>
                  <a:srgbClr val="0070C0"/>
                </a:solidFill>
              </a:rPr>
              <a:t>Facilitate relationships resulting in letters of commitment and collaborative efforts	</a:t>
            </a:r>
          </a:p>
        </p:txBody>
      </p:sp>
      <p:sp>
        <p:nvSpPr>
          <p:cNvPr id="6" name="Rectangle 14"/>
          <p:cNvSpPr/>
          <p:nvPr/>
        </p:nvSpPr>
        <p:spPr>
          <a:xfrm>
            <a:off x="0" y="-683956"/>
            <a:ext cx="12192000" cy="18085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rgbClr val="03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0" y="-135291"/>
            <a:ext cx="12493336" cy="60825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cap="flat" cmpd="sng" algn="ctr">
            <a:solidFill>
              <a:srgbClr val="003E7E">
                <a:lumMod val="60000"/>
                <a:lumOff val="40000"/>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716" y="5864764"/>
            <a:ext cx="1116957" cy="893905"/>
          </a:xfrm>
          <a:prstGeom prst="rect">
            <a:avLst/>
          </a:prstGeom>
        </p:spPr>
      </p:pic>
    </p:spTree>
    <p:extLst>
      <p:ext uri="{BB962C8B-B14F-4D97-AF65-F5344CB8AC3E}">
        <p14:creationId xmlns:p14="http://schemas.microsoft.com/office/powerpoint/2010/main" val="29505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3146</Words>
  <Application>Microsoft Office PowerPoint</Application>
  <PresentationFormat>Widescreen</PresentationFormat>
  <Paragraphs>592</Paragraphs>
  <Slides>66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Bodoni MT Black</vt:lpstr>
      <vt:lpstr>Calibri</vt:lpstr>
      <vt:lpstr>Calibri Light</vt:lpstr>
      <vt:lpstr>Expressway Regular Webfont</vt:lpstr>
      <vt:lpstr>Museo Slab 500</vt:lpstr>
      <vt:lpstr>Museo Slab 900</vt:lpstr>
      <vt:lpstr>Wingdings</vt:lpstr>
      <vt:lpstr>Office Theme</vt:lpstr>
      <vt:lpstr>     Surviving and Sustaining in a  Grant Seeking World  August 20, 2019 </vt:lpstr>
      <vt:lpstr>  What is the grant seeking  environment today?   </vt:lpstr>
      <vt:lpstr>  </vt:lpstr>
      <vt:lpstr>  </vt:lpstr>
      <vt:lpstr>  Basic Grant Considerations  </vt:lpstr>
      <vt:lpstr>  7 Barriers to Grant Seeking </vt:lpstr>
      <vt:lpstr> “Trending” Funding Priorities </vt:lpstr>
      <vt:lpstr>Funding Purposes </vt:lpstr>
      <vt:lpstr>Pre-Award Grant Seeking Activities </vt:lpstr>
      <vt:lpstr> </vt:lpstr>
      <vt:lpstr>A funding agency can be a … </vt:lpstr>
      <vt:lpstr>Key Words for Internet Research</vt:lpstr>
      <vt:lpstr>Google Search</vt:lpstr>
      <vt:lpstr>Before you write …</vt:lpstr>
      <vt:lpstr>What is in a typical grant application?</vt:lpstr>
      <vt:lpstr>Data Collection to Support your “Story”</vt:lpstr>
      <vt:lpstr>Data</vt:lpstr>
      <vt:lpstr>Organization of Response</vt:lpstr>
      <vt:lpstr>Needs Statement</vt:lpstr>
      <vt:lpstr>Grant Myth/Fact #1</vt:lpstr>
      <vt:lpstr>Grant Myth/Fact #2</vt:lpstr>
      <vt:lpstr>Sample Needs Statement</vt:lpstr>
      <vt:lpstr>Goals vs. Objectives</vt:lpstr>
      <vt:lpstr>Goal Statements</vt:lpstr>
      <vt:lpstr>Sample Project Goal Statements</vt:lpstr>
      <vt:lpstr>Objectives</vt:lpstr>
      <vt:lpstr>Objectives should include:</vt:lpstr>
      <vt:lpstr>Do the goals and objectives match?</vt:lpstr>
      <vt:lpstr>Goals &amp; Objectives Activity</vt:lpstr>
      <vt:lpstr>PowerPoint Presentation</vt:lpstr>
      <vt:lpstr>Your organization should be providing potential solutions: </vt:lpstr>
      <vt:lpstr>Budget &amp; Narrative </vt:lpstr>
      <vt:lpstr>Relate Budget to Project/Program and Demonstrate Value</vt:lpstr>
      <vt:lpstr>Relate Budget to Project/Program and Demonstrate Value</vt:lpstr>
      <vt:lpstr>Budget</vt:lpstr>
      <vt:lpstr>Matching Funds</vt:lpstr>
      <vt:lpstr>Logic Model</vt:lpstr>
      <vt:lpstr>Logic Model Activity</vt:lpstr>
      <vt:lpstr>Cover Letters/Supplementary Materials</vt:lpstr>
      <vt:lpstr>Writing Tips</vt:lpstr>
      <vt:lpstr>Peer Reviews, Formatting and  Submission Considerations   </vt:lpstr>
      <vt:lpstr>PowerPoint Presentation</vt:lpstr>
      <vt:lpstr>Submission Considerations</vt:lpstr>
      <vt:lpstr>Submission Considerations – Fatal Flaws</vt:lpstr>
      <vt:lpstr>PowerPoint Presentation</vt:lpstr>
      <vt:lpstr>Determining a Fundable Project   </vt:lpstr>
      <vt:lpstr>Does your mission align with the Funder’s mission?</vt:lpstr>
      <vt:lpstr>Project Planning</vt:lpstr>
      <vt:lpstr>Activities (Strategies)</vt:lpstr>
      <vt:lpstr>PowerPoint Presentation</vt:lpstr>
      <vt:lpstr>Don’t. Chase. The. Money.</vt:lpstr>
      <vt:lpstr>Partnerships</vt:lpstr>
      <vt:lpstr>Sustainability   </vt:lpstr>
      <vt:lpstr> </vt:lpstr>
      <vt:lpstr> </vt:lpstr>
      <vt:lpstr>Grant Management   </vt:lpstr>
      <vt:lpstr>Post-Award Grant Activities </vt:lpstr>
      <vt:lpstr>Evaluation </vt:lpstr>
      <vt:lpstr>Evaluation </vt:lpstr>
      <vt:lpstr>Reporting </vt:lpstr>
      <vt:lpstr>PowerPoint Presentation</vt:lpstr>
      <vt:lpstr> </vt:lpstr>
      <vt:lpstr> </vt:lpstr>
      <vt:lpstr> </vt:lpstr>
      <vt:lpstr> Remember…</vt:lpstr>
      <vt:lpstr> </vt:lpstr>
    </vt:vector>
  </TitlesOfParts>
  <Company>Pensacola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and Sustaining in a  Grant Seeking World  August 20, 2019</dc:title>
  <dc:creator>Douma, Debbie</dc:creator>
  <cp:lastModifiedBy>Douma, Debbie</cp:lastModifiedBy>
  <cp:revision>49</cp:revision>
  <dcterms:created xsi:type="dcterms:W3CDTF">2019-08-15T20:27:37Z</dcterms:created>
  <dcterms:modified xsi:type="dcterms:W3CDTF">2019-08-19T19:30:36Z</dcterms:modified>
</cp:coreProperties>
</file>