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handoutMasterIdLst>
    <p:handoutMasterId r:id="rId27"/>
  </p:handoutMasterIdLst>
  <p:sldIdLst>
    <p:sldId id="256" r:id="rId5"/>
    <p:sldId id="315" r:id="rId6"/>
    <p:sldId id="317" r:id="rId7"/>
    <p:sldId id="257" r:id="rId8"/>
    <p:sldId id="319" r:id="rId9"/>
    <p:sldId id="320" r:id="rId10"/>
    <p:sldId id="300" r:id="rId11"/>
    <p:sldId id="310" r:id="rId12"/>
    <p:sldId id="303" r:id="rId13"/>
    <p:sldId id="321" r:id="rId14"/>
    <p:sldId id="322" r:id="rId15"/>
    <p:sldId id="304" r:id="rId16"/>
    <p:sldId id="324" r:id="rId17"/>
    <p:sldId id="325" r:id="rId18"/>
    <p:sldId id="326" r:id="rId19"/>
    <p:sldId id="308" r:id="rId20"/>
    <p:sldId id="262" r:id="rId21"/>
    <p:sldId id="323" r:id="rId22"/>
    <p:sldId id="318" r:id="rId23"/>
    <p:sldId id="314" r:id="rId24"/>
    <p:sldId id="316"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82950" autoAdjust="0"/>
  </p:normalViewPr>
  <p:slideViewPr>
    <p:cSldViewPr>
      <p:cViewPr varScale="1">
        <p:scale>
          <a:sx n="60" d="100"/>
          <a:sy n="60" d="100"/>
        </p:scale>
        <p:origin x="1410" y="78"/>
      </p:cViewPr>
      <p:guideLst>
        <p:guide orient="horz" pos="2160"/>
        <p:guide pos="2880"/>
      </p:guideLst>
    </p:cSldViewPr>
  </p:slideViewPr>
  <p:notesTextViewPr>
    <p:cViewPr>
      <p:scale>
        <a:sx n="1" d="1"/>
        <a:sy n="1" d="1"/>
      </p:scale>
      <p:origin x="0" y="0"/>
    </p:cViewPr>
  </p:notesTextViewPr>
  <p:sorterViewPr>
    <p:cViewPr>
      <p:scale>
        <a:sx n="100" d="100"/>
        <a:sy n="100" d="100"/>
      </p:scale>
      <p:origin x="0" y="-1757"/>
    </p:cViewPr>
  </p:sorterViewPr>
  <p:notesViewPr>
    <p:cSldViewPr>
      <p:cViewPr varScale="1">
        <p:scale>
          <a:sx n="65" d="100"/>
          <a:sy n="65"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pieChart>
        <c:varyColors val="1"/>
        <c:ser>
          <c:idx val="0"/>
          <c:order val="0"/>
          <c:tx>
            <c:strRef>
              <c:f>Sheet1!$B$1</c:f>
              <c:strCache>
                <c:ptCount val="1"/>
                <c:pt idx="0">
                  <c:v>This is a Sales Chart</c:v>
                </c:pt>
              </c:strCache>
            </c:strRef>
          </c:tx>
          <c:dPt>
            <c:idx val="0"/>
            <c:bubble3D val="0"/>
            <c:spPr>
              <a:ln w="19050" cmpd="sng">
                <a:solidFill>
                  <a:schemeClr val="bg1"/>
                </a:solidFill>
              </a:ln>
            </c:spPr>
            <c:extLst>
              <c:ext xmlns:c16="http://schemas.microsoft.com/office/drawing/2014/chart" uri="{C3380CC4-5D6E-409C-BE32-E72D297353CC}">
                <c16:uniqueId val="{00000001-E9A9-4D95-9C3A-F5FEDEE72055}"/>
              </c:ext>
            </c:extLst>
          </c:dPt>
          <c:dPt>
            <c:idx val="1"/>
            <c:bubble3D val="0"/>
            <c:spPr>
              <a:ln w="19050" cmpd="sng">
                <a:solidFill>
                  <a:schemeClr val="bg1"/>
                </a:solidFill>
              </a:ln>
            </c:spPr>
            <c:extLst>
              <c:ext xmlns:c16="http://schemas.microsoft.com/office/drawing/2014/chart" uri="{C3380CC4-5D6E-409C-BE32-E72D297353CC}">
                <c16:uniqueId val="{00000003-E9A9-4D95-9C3A-F5FEDEE72055}"/>
              </c:ext>
            </c:extLst>
          </c:dPt>
          <c:dPt>
            <c:idx val="2"/>
            <c:bubble3D val="0"/>
            <c:spPr>
              <a:ln w="19050" cmpd="sng">
                <a:solidFill>
                  <a:schemeClr val="bg1"/>
                </a:solidFill>
              </a:ln>
            </c:spPr>
            <c:extLst>
              <c:ext xmlns:c16="http://schemas.microsoft.com/office/drawing/2014/chart" uri="{C3380CC4-5D6E-409C-BE32-E72D297353CC}">
                <c16:uniqueId val="{00000005-E9A9-4D95-9C3A-F5FEDEE72055}"/>
              </c:ext>
            </c:extLst>
          </c:dPt>
          <c:dPt>
            <c:idx val="3"/>
            <c:bubble3D val="0"/>
            <c:spPr>
              <a:ln w="19050" cmpd="sng">
                <a:solidFill>
                  <a:schemeClr val="bg1"/>
                </a:solidFill>
              </a:ln>
            </c:spPr>
            <c:extLst>
              <c:ext xmlns:c16="http://schemas.microsoft.com/office/drawing/2014/chart" uri="{C3380CC4-5D6E-409C-BE32-E72D297353CC}">
                <c16:uniqueId val="{00000007-E9A9-4D95-9C3A-F5FEDEE72055}"/>
              </c:ext>
            </c:extLst>
          </c:dPt>
          <c:cat>
            <c:numRef>
              <c:f>Sheet1!$A$2:$A$5</c:f>
              <c:numCache>
                <c:formatCode>0%</c:formatCode>
                <c:ptCount val="4"/>
                <c:pt idx="0">
                  <c:v>0.05</c:v>
                </c:pt>
                <c:pt idx="1">
                  <c:v>0.14000000000000001</c:v>
                </c:pt>
                <c:pt idx="2">
                  <c:v>0.08</c:v>
                </c:pt>
                <c:pt idx="3">
                  <c:v>0.73</c:v>
                </c:pt>
              </c:numCache>
            </c:numRef>
          </c:cat>
          <c:val>
            <c:numRef>
              <c:f>Sheet1!$B$2:$B$5</c:f>
              <c:numCache>
                <c:formatCode>General</c:formatCode>
                <c:ptCount val="4"/>
                <c:pt idx="0">
                  <c:v>5</c:v>
                </c:pt>
                <c:pt idx="1">
                  <c:v>14</c:v>
                </c:pt>
                <c:pt idx="2">
                  <c:v>8</c:v>
                </c:pt>
                <c:pt idx="3">
                  <c:v>73</c:v>
                </c:pt>
              </c:numCache>
            </c:numRef>
          </c:val>
          <c:extLst>
            <c:ext xmlns:c16="http://schemas.microsoft.com/office/drawing/2014/chart" uri="{C3380CC4-5D6E-409C-BE32-E72D297353CC}">
              <c16:uniqueId val="{00000008-E9A9-4D95-9C3A-F5FEDEE72055}"/>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80184104330708705"/>
          <c:y val="0.364568651574803"/>
          <c:w val="0.129408956692913"/>
          <c:h val="0.36748720472440899"/>
        </c:manualLayout>
      </c:layout>
      <c:overlay val="0"/>
      <c:txPr>
        <a:bodyPr/>
        <a:lstStyle/>
        <a:p>
          <a:pPr>
            <a:defRPr sz="1400">
              <a:solidFill>
                <a:schemeClr val="accent3"/>
              </a:solidFill>
              <a:latin typeface="Myriad Pro Light"/>
            </a:defRPr>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420220-0692-47C3-ADB0-C675B833FA9D}" type="doc">
      <dgm:prSet loTypeId="urn:microsoft.com/office/officeart/2008/layout/AlternatingHexagons" loCatId="list" qsTypeId="urn:microsoft.com/office/officeart/2005/8/quickstyle/3d3" qsCatId="3D" csTypeId="urn:microsoft.com/office/officeart/2005/8/colors/colorful1" csCatId="colorful" phldr="1"/>
      <dgm:spPr/>
      <dgm:t>
        <a:bodyPr/>
        <a:lstStyle/>
        <a:p>
          <a:endParaRPr lang="en-US"/>
        </a:p>
      </dgm:t>
    </dgm:pt>
    <dgm:pt modelId="{287F62CE-B6ED-419A-9BAF-2A7F03EAA921}">
      <dgm:prSet phldrT="[Text]" custT="1"/>
      <dgm:spPr/>
      <dgm:t>
        <a:bodyPr/>
        <a:lstStyle/>
        <a:p>
          <a:r>
            <a:rPr lang="en-US" sz="2000" dirty="0"/>
            <a:t>Vision</a:t>
          </a:r>
        </a:p>
      </dgm:t>
    </dgm:pt>
    <dgm:pt modelId="{E49925AE-EBC5-4922-9743-660850264CDE}" type="parTrans" cxnId="{5203CFEB-AF99-4E57-AD15-819E2947A1CC}">
      <dgm:prSet/>
      <dgm:spPr/>
      <dgm:t>
        <a:bodyPr/>
        <a:lstStyle/>
        <a:p>
          <a:endParaRPr lang="en-US"/>
        </a:p>
      </dgm:t>
    </dgm:pt>
    <dgm:pt modelId="{11A76BA7-FFCB-4968-A9E8-7398AC3A12B8}" type="sibTrans" cxnId="{5203CFEB-AF99-4E57-AD15-819E2947A1CC}">
      <dgm:prSet/>
      <dgm:spPr>
        <a:solidFill>
          <a:schemeClr val="accent6">
            <a:lumMod val="75000"/>
            <a:lumOff val="25000"/>
          </a:schemeClr>
        </a:solidFill>
      </dgm:spPr>
      <dgm:t>
        <a:bodyPr/>
        <a:lstStyle/>
        <a:p>
          <a:endParaRPr lang="en-US" dirty="0"/>
        </a:p>
      </dgm:t>
    </dgm:pt>
    <dgm:pt modelId="{F0B3C9AC-2DB3-4829-9CCE-2CF4D729F908}">
      <dgm:prSet phldrT="[Text]" custT="1"/>
      <dgm:spPr/>
      <dgm:t>
        <a:bodyPr/>
        <a:lstStyle/>
        <a:p>
          <a:r>
            <a:rPr lang="en-US" sz="1600" b="1" dirty="0">
              <a:latin typeface="+mj-lt"/>
              <a:ea typeface="MingLiU" panose="02020509000000000000" pitchFamily="49" charset="-120"/>
            </a:rPr>
            <a:t>Case for Support</a:t>
          </a:r>
        </a:p>
      </dgm:t>
    </dgm:pt>
    <dgm:pt modelId="{20CFD6F7-A144-4D93-ACF4-CAFB026D667A}" type="parTrans" cxnId="{8EE0234D-E50F-4448-A53A-ECBAAE197CEF}">
      <dgm:prSet/>
      <dgm:spPr/>
      <dgm:t>
        <a:bodyPr/>
        <a:lstStyle/>
        <a:p>
          <a:endParaRPr lang="en-US"/>
        </a:p>
      </dgm:t>
    </dgm:pt>
    <dgm:pt modelId="{7F1B144D-D8F0-403E-8F19-B8526D67A555}" type="sibTrans" cxnId="{8EE0234D-E50F-4448-A53A-ECBAAE197CEF}">
      <dgm:prSet/>
      <dgm:spPr>
        <a:solidFill>
          <a:schemeClr val="accent6">
            <a:lumMod val="75000"/>
            <a:lumOff val="25000"/>
          </a:schemeClr>
        </a:solidFill>
      </dgm:spPr>
      <dgm:t>
        <a:bodyPr/>
        <a:lstStyle/>
        <a:p>
          <a:r>
            <a:rPr lang="en-US" dirty="0"/>
            <a:t>Clarity</a:t>
          </a:r>
        </a:p>
      </dgm:t>
    </dgm:pt>
    <dgm:pt modelId="{30C15DC3-8558-4A32-AA88-E1ADD2931A69}">
      <dgm:prSet phldrT="[Text]" custT="1"/>
      <dgm:spPr/>
      <dgm:t>
        <a:bodyPr/>
        <a:lstStyle/>
        <a:p>
          <a:pPr algn="ctr"/>
          <a:r>
            <a:rPr lang="en-US" sz="1800" dirty="0">
              <a:solidFill>
                <a:schemeClr val="bg2"/>
              </a:solidFill>
            </a:rPr>
            <a:t>Impact and    Inspiration</a:t>
          </a:r>
          <a:endParaRPr lang="en-US" sz="3600" dirty="0">
            <a:solidFill>
              <a:schemeClr val="bg2"/>
            </a:solidFill>
          </a:endParaRPr>
        </a:p>
      </dgm:t>
    </dgm:pt>
    <dgm:pt modelId="{58285A0D-5775-4708-AB7D-ABE0845E8B64}" type="parTrans" cxnId="{9CE3EB09-D18A-446F-B39F-1456B5B7AA63}">
      <dgm:prSet/>
      <dgm:spPr/>
      <dgm:t>
        <a:bodyPr/>
        <a:lstStyle/>
        <a:p>
          <a:endParaRPr lang="en-US"/>
        </a:p>
      </dgm:t>
    </dgm:pt>
    <dgm:pt modelId="{6797FB1F-4B96-4473-8BD2-1877647E3ECB}" type="sibTrans" cxnId="{9CE3EB09-D18A-446F-B39F-1456B5B7AA63}">
      <dgm:prSet/>
      <dgm:spPr/>
      <dgm:t>
        <a:bodyPr/>
        <a:lstStyle/>
        <a:p>
          <a:endParaRPr lang="en-US"/>
        </a:p>
      </dgm:t>
    </dgm:pt>
    <dgm:pt modelId="{F3633841-7B6C-429A-B7B8-2EC41742CBEC}">
      <dgm:prSet phldrT="[Text]" custT="1"/>
      <dgm:spPr>
        <a:solidFill>
          <a:schemeClr val="accent2"/>
        </a:solidFill>
      </dgm:spPr>
      <dgm:t>
        <a:bodyPr/>
        <a:lstStyle/>
        <a:p>
          <a:r>
            <a:rPr lang="en-US" sz="1200" b="1" dirty="0"/>
            <a:t>Opportunity or Challenge</a:t>
          </a:r>
        </a:p>
      </dgm:t>
    </dgm:pt>
    <dgm:pt modelId="{D145187C-9C23-4C08-98A5-07B10F7A4088}" type="parTrans" cxnId="{2BD16952-F4EB-4C4F-9BAF-4D83D8041872}">
      <dgm:prSet/>
      <dgm:spPr/>
      <dgm:t>
        <a:bodyPr/>
        <a:lstStyle/>
        <a:p>
          <a:endParaRPr lang="en-US"/>
        </a:p>
      </dgm:t>
    </dgm:pt>
    <dgm:pt modelId="{772A51A2-3C02-472F-9CA3-2AB8E2A5809F}" type="sibTrans" cxnId="{2BD16952-F4EB-4C4F-9BAF-4D83D8041872}">
      <dgm:prSet/>
      <dgm:spPr/>
      <dgm:t>
        <a:bodyPr/>
        <a:lstStyle/>
        <a:p>
          <a:r>
            <a:rPr lang="en-US" dirty="0"/>
            <a:t>Solution</a:t>
          </a:r>
        </a:p>
      </dgm:t>
    </dgm:pt>
    <dgm:pt modelId="{E0474F46-405E-424D-B583-D20037C26108}" type="pres">
      <dgm:prSet presAssocID="{23420220-0692-47C3-ADB0-C675B833FA9D}" presName="Name0" presStyleCnt="0">
        <dgm:presLayoutVars>
          <dgm:chMax/>
          <dgm:chPref/>
          <dgm:dir/>
          <dgm:animLvl val="lvl"/>
        </dgm:presLayoutVars>
      </dgm:prSet>
      <dgm:spPr/>
    </dgm:pt>
    <dgm:pt modelId="{520DB0B3-67BD-4A3A-9572-BA8EF04FE894}" type="pres">
      <dgm:prSet presAssocID="{287F62CE-B6ED-419A-9BAF-2A7F03EAA921}" presName="composite" presStyleCnt="0"/>
      <dgm:spPr/>
    </dgm:pt>
    <dgm:pt modelId="{150915AA-8CDC-4899-9E0D-0F16D63FE8BA}" type="pres">
      <dgm:prSet presAssocID="{287F62CE-B6ED-419A-9BAF-2A7F03EAA921}" presName="Parent1" presStyleLbl="node1" presStyleIdx="0" presStyleCnt="6">
        <dgm:presLayoutVars>
          <dgm:chMax val="1"/>
          <dgm:chPref val="1"/>
          <dgm:bulletEnabled val="1"/>
        </dgm:presLayoutVars>
      </dgm:prSet>
      <dgm:spPr/>
    </dgm:pt>
    <dgm:pt modelId="{91E19651-16D9-4C0C-B326-A86881C2E08C}" type="pres">
      <dgm:prSet presAssocID="{287F62CE-B6ED-419A-9BAF-2A7F03EAA921}" presName="Childtext1" presStyleLbl="revTx" presStyleIdx="0" presStyleCnt="3">
        <dgm:presLayoutVars>
          <dgm:chMax val="0"/>
          <dgm:chPref val="0"/>
          <dgm:bulletEnabled val="1"/>
        </dgm:presLayoutVars>
      </dgm:prSet>
      <dgm:spPr/>
    </dgm:pt>
    <dgm:pt modelId="{1544D008-F7AB-4633-89F4-68B0BC9ADD6B}" type="pres">
      <dgm:prSet presAssocID="{287F62CE-B6ED-419A-9BAF-2A7F03EAA921}" presName="BalanceSpacing" presStyleCnt="0"/>
      <dgm:spPr/>
    </dgm:pt>
    <dgm:pt modelId="{E7226987-F869-4C54-8C9D-3E465DB80BEA}" type="pres">
      <dgm:prSet presAssocID="{287F62CE-B6ED-419A-9BAF-2A7F03EAA921}" presName="BalanceSpacing1" presStyleCnt="0"/>
      <dgm:spPr/>
    </dgm:pt>
    <dgm:pt modelId="{E89EE318-0AE5-4E91-A7D9-551CEE890C22}" type="pres">
      <dgm:prSet presAssocID="{11A76BA7-FFCB-4968-A9E8-7398AC3A12B8}" presName="Accent1Text" presStyleLbl="node1" presStyleIdx="1" presStyleCnt="6" custLinFactNeighborX="-53412" custLinFactNeighborY="85101"/>
      <dgm:spPr/>
    </dgm:pt>
    <dgm:pt modelId="{1FE16BBE-5CDF-451C-9060-D7D5FCD95D4A}" type="pres">
      <dgm:prSet presAssocID="{11A76BA7-FFCB-4968-A9E8-7398AC3A12B8}" presName="spaceBetweenRectangles" presStyleCnt="0"/>
      <dgm:spPr/>
    </dgm:pt>
    <dgm:pt modelId="{812E4CC5-ACF5-46DB-BC0B-B3D8E9CD27F8}" type="pres">
      <dgm:prSet presAssocID="{F0B3C9AC-2DB3-4829-9CCE-2CF4D729F908}" presName="composite" presStyleCnt="0"/>
      <dgm:spPr/>
    </dgm:pt>
    <dgm:pt modelId="{080361F3-FC26-485B-B020-2E033EE4130E}" type="pres">
      <dgm:prSet presAssocID="{F0B3C9AC-2DB3-4829-9CCE-2CF4D729F908}" presName="Parent1" presStyleLbl="node1" presStyleIdx="2" presStyleCnt="6">
        <dgm:presLayoutVars>
          <dgm:chMax val="1"/>
          <dgm:chPref val="1"/>
          <dgm:bulletEnabled val="1"/>
        </dgm:presLayoutVars>
      </dgm:prSet>
      <dgm:spPr/>
    </dgm:pt>
    <dgm:pt modelId="{83621915-A72C-44B8-B37C-6F50F835A8CC}" type="pres">
      <dgm:prSet presAssocID="{F0B3C9AC-2DB3-4829-9CCE-2CF4D729F908}" presName="Childtext1" presStyleLbl="revTx" presStyleIdx="1" presStyleCnt="3" custScaleX="88458" custScaleY="108297" custLinFactNeighborX="8470" custLinFactNeighborY="0">
        <dgm:presLayoutVars>
          <dgm:chMax val="0"/>
          <dgm:chPref val="0"/>
          <dgm:bulletEnabled val="1"/>
        </dgm:presLayoutVars>
      </dgm:prSet>
      <dgm:spPr/>
    </dgm:pt>
    <dgm:pt modelId="{2F503943-9BCE-46B0-952F-EFEF050DDCA2}" type="pres">
      <dgm:prSet presAssocID="{F0B3C9AC-2DB3-4829-9CCE-2CF4D729F908}" presName="BalanceSpacing" presStyleCnt="0"/>
      <dgm:spPr/>
    </dgm:pt>
    <dgm:pt modelId="{EE483B5C-2A6E-4DFB-923B-C6D9488A9BF0}" type="pres">
      <dgm:prSet presAssocID="{F0B3C9AC-2DB3-4829-9CCE-2CF4D729F908}" presName="BalanceSpacing1" presStyleCnt="0"/>
      <dgm:spPr/>
    </dgm:pt>
    <dgm:pt modelId="{45628C46-02D2-4F58-9581-7D81E983A9F9}" type="pres">
      <dgm:prSet presAssocID="{7F1B144D-D8F0-403E-8F19-B8526D67A555}" presName="Accent1Text" presStyleLbl="node1" presStyleIdx="3" presStyleCnt="6"/>
      <dgm:spPr/>
    </dgm:pt>
    <dgm:pt modelId="{BD566C7F-994B-40A1-BE6F-A81518759840}" type="pres">
      <dgm:prSet presAssocID="{7F1B144D-D8F0-403E-8F19-B8526D67A555}" presName="spaceBetweenRectangles" presStyleCnt="0"/>
      <dgm:spPr/>
    </dgm:pt>
    <dgm:pt modelId="{A8A89746-B334-498E-8A0A-E88FCBB5086A}" type="pres">
      <dgm:prSet presAssocID="{F3633841-7B6C-429A-B7B8-2EC41742CBEC}" presName="composite" presStyleCnt="0"/>
      <dgm:spPr/>
    </dgm:pt>
    <dgm:pt modelId="{C45CF772-99DB-4776-B5AD-9E96A5C6C459}" type="pres">
      <dgm:prSet presAssocID="{F3633841-7B6C-429A-B7B8-2EC41742CBEC}" presName="Parent1" presStyleLbl="node1" presStyleIdx="4" presStyleCnt="6">
        <dgm:presLayoutVars>
          <dgm:chMax val="1"/>
          <dgm:chPref val="1"/>
          <dgm:bulletEnabled val="1"/>
        </dgm:presLayoutVars>
      </dgm:prSet>
      <dgm:spPr/>
    </dgm:pt>
    <dgm:pt modelId="{DE0AE523-C684-4CD9-8688-BBA7A8BC1E17}" type="pres">
      <dgm:prSet presAssocID="{F3633841-7B6C-429A-B7B8-2EC41742CBEC}" presName="Childtext1" presStyleLbl="revTx" presStyleIdx="2" presStyleCnt="3">
        <dgm:presLayoutVars>
          <dgm:chMax val="0"/>
          <dgm:chPref val="0"/>
          <dgm:bulletEnabled val="1"/>
        </dgm:presLayoutVars>
      </dgm:prSet>
      <dgm:spPr/>
    </dgm:pt>
    <dgm:pt modelId="{5C21E847-0921-4CE5-8422-B7DCF4296418}" type="pres">
      <dgm:prSet presAssocID="{F3633841-7B6C-429A-B7B8-2EC41742CBEC}" presName="BalanceSpacing" presStyleCnt="0"/>
      <dgm:spPr/>
    </dgm:pt>
    <dgm:pt modelId="{C8C2CB0A-82F6-4E3F-A216-84390562FF64}" type="pres">
      <dgm:prSet presAssocID="{F3633841-7B6C-429A-B7B8-2EC41742CBEC}" presName="BalanceSpacing1" presStyleCnt="0"/>
      <dgm:spPr/>
    </dgm:pt>
    <dgm:pt modelId="{1C4950F3-6951-40F5-9C2A-A938AFEFDB00}" type="pres">
      <dgm:prSet presAssocID="{772A51A2-3C02-472F-9CA3-2AB8E2A5809F}" presName="Accent1Text" presStyleLbl="node1" presStyleIdx="5" presStyleCnt="6"/>
      <dgm:spPr/>
    </dgm:pt>
  </dgm:ptLst>
  <dgm:cxnLst>
    <dgm:cxn modelId="{F4063D04-2F67-406F-9A27-4133CCB0AD7E}" type="presOf" srcId="{23420220-0692-47C3-ADB0-C675B833FA9D}" destId="{E0474F46-405E-424D-B583-D20037C26108}" srcOrd="0" destOrd="0" presId="urn:microsoft.com/office/officeart/2008/layout/AlternatingHexagons"/>
    <dgm:cxn modelId="{9CE3EB09-D18A-446F-B39F-1456B5B7AA63}" srcId="{F0B3C9AC-2DB3-4829-9CCE-2CF4D729F908}" destId="{30C15DC3-8558-4A32-AA88-E1ADD2931A69}" srcOrd="0" destOrd="0" parTransId="{58285A0D-5775-4708-AB7D-ABE0845E8B64}" sibTransId="{6797FB1F-4B96-4473-8BD2-1877647E3ECB}"/>
    <dgm:cxn modelId="{D2CAD414-CAF2-4CBE-BF7F-220C4C4CC64E}" type="presOf" srcId="{772A51A2-3C02-472F-9CA3-2AB8E2A5809F}" destId="{1C4950F3-6951-40F5-9C2A-A938AFEFDB00}" srcOrd="0" destOrd="0" presId="urn:microsoft.com/office/officeart/2008/layout/AlternatingHexagons"/>
    <dgm:cxn modelId="{AE59CD5D-3EC1-41E6-98EC-E9ED96497D57}" type="presOf" srcId="{30C15DC3-8558-4A32-AA88-E1ADD2931A69}" destId="{83621915-A72C-44B8-B37C-6F50F835A8CC}" srcOrd="0" destOrd="0" presId="urn:microsoft.com/office/officeart/2008/layout/AlternatingHexagons"/>
    <dgm:cxn modelId="{8EE0234D-E50F-4448-A53A-ECBAAE197CEF}" srcId="{23420220-0692-47C3-ADB0-C675B833FA9D}" destId="{F0B3C9AC-2DB3-4829-9CCE-2CF4D729F908}" srcOrd="1" destOrd="0" parTransId="{20CFD6F7-A144-4D93-ACF4-CAFB026D667A}" sibTransId="{7F1B144D-D8F0-403E-8F19-B8526D67A555}"/>
    <dgm:cxn modelId="{42185D6F-199D-4D37-A3FF-360AC816A403}" type="presOf" srcId="{11A76BA7-FFCB-4968-A9E8-7398AC3A12B8}" destId="{E89EE318-0AE5-4E91-A7D9-551CEE890C22}" srcOrd="0" destOrd="0" presId="urn:microsoft.com/office/officeart/2008/layout/AlternatingHexagons"/>
    <dgm:cxn modelId="{2BD16952-F4EB-4C4F-9BAF-4D83D8041872}" srcId="{23420220-0692-47C3-ADB0-C675B833FA9D}" destId="{F3633841-7B6C-429A-B7B8-2EC41742CBEC}" srcOrd="2" destOrd="0" parTransId="{D145187C-9C23-4C08-98A5-07B10F7A4088}" sibTransId="{772A51A2-3C02-472F-9CA3-2AB8E2A5809F}"/>
    <dgm:cxn modelId="{94E75B74-2008-4DBF-B784-A505FE7C6C3D}" type="presOf" srcId="{F3633841-7B6C-429A-B7B8-2EC41742CBEC}" destId="{C45CF772-99DB-4776-B5AD-9E96A5C6C459}" srcOrd="0" destOrd="0" presId="urn:microsoft.com/office/officeart/2008/layout/AlternatingHexagons"/>
    <dgm:cxn modelId="{37637581-DC60-43D5-8F4D-53BF209A9513}" type="presOf" srcId="{7F1B144D-D8F0-403E-8F19-B8526D67A555}" destId="{45628C46-02D2-4F58-9581-7D81E983A9F9}" srcOrd="0" destOrd="0" presId="urn:microsoft.com/office/officeart/2008/layout/AlternatingHexagons"/>
    <dgm:cxn modelId="{8985DEAA-03A9-4BFF-B03D-D476A4FC5844}" type="presOf" srcId="{F0B3C9AC-2DB3-4829-9CCE-2CF4D729F908}" destId="{080361F3-FC26-485B-B020-2E033EE4130E}" srcOrd="0" destOrd="0" presId="urn:microsoft.com/office/officeart/2008/layout/AlternatingHexagons"/>
    <dgm:cxn modelId="{642E76B8-F9F0-46B5-8DD5-3E96191DB52A}" type="presOf" srcId="{287F62CE-B6ED-419A-9BAF-2A7F03EAA921}" destId="{150915AA-8CDC-4899-9E0D-0F16D63FE8BA}" srcOrd="0" destOrd="0" presId="urn:microsoft.com/office/officeart/2008/layout/AlternatingHexagons"/>
    <dgm:cxn modelId="{5203CFEB-AF99-4E57-AD15-819E2947A1CC}" srcId="{23420220-0692-47C3-ADB0-C675B833FA9D}" destId="{287F62CE-B6ED-419A-9BAF-2A7F03EAA921}" srcOrd="0" destOrd="0" parTransId="{E49925AE-EBC5-4922-9743-660850264CDE}" sibTransId="{11A76BA7-FFCB-4968-A9E8-7398AC3A12B8}"/>
    <dgm:cxn modelId="{837D4652-9121-4879-A7AA-3E4EB090D9CC}" type="presParOf" srcId="{E0474F46-405E-424D-B583-D20037C26108}" destId="{520DB0B3-67BD-4A3A-9572-BA8EF04FE894}" srcOrd="0" destOrd="0" presId="urn:microsoft.com/office/officeart/2008/layout/AlternatingHexagons"/>
    <dgm:cxn modelId="{3C027013-F2D4-4EE5-930C-9F3CFDB4AD33}" type="presParOf" srcId="{520DB0B3-67BD-4A3A-9572-BA8EF04FE894}" destId="{150915AA-8CDC-4899-9E0D-0F16D63FE8BA}" srcOrd="0" destOrd="0" presId="urn:microsoft.com/office/officeart/2008/layout/AlternatingHexagons"/>
    <dgm:cxn modelId="{84A5C921-91CE-4DB3-A0F2-B14B97304F3A}" type="presParOf" srcId="{520DB0B3-67BD-4A3A-9572-BA8EF04FE894}" destId="{91E19651-16D9-4C0C-B326-A86881C2E08C}" srcOrd="1" destOrd="0" presId="urn:microsoft.com/office/officeart/2008/layout/AlternatingHexagons"/>
    <dgm:cxn modelId="{94FE8364-7833-4B3C-9945-48F3CACE3C6B}" type="presParOf" srcId="{520DB0B3-67BD-4A3A-9572-BA8EF04FE894}" destId="{1544D008-F7AB-4633-89F4-68B0BC9ADD6B}" srcOrd="2" destOrd="0" presId="urn:microsoft.com/office/officeart/2008/layout/AlternatingHexagons"/>
    <dgm:cxn modelId="{1F2EBB05-D360-488F-B208-EDA212CC8B61}" type="presParOf" srcId="{520DB0B3-67BD-4A3A-9572-BA8EF04FE894}" destId="{E7226987-F869-4C54-8C9D-3E465DB80BEA}" srcOrd="3" destOrd="0" presId="urn:microsoft.com/office/officeart/2008/layout/AlternatingHexagons"/>
    <dgm:cxn modelId="{D0333E85-0283-4A92-980A-46F3A5ACF6CA}" type="presParOf" srcId="{520DB0B3-67BD-4A3A-9572-BA8EF04FE894}" destId="{E89EE318-0AE5-4E91-A7D9-551CEE890C22}" srcOrd="4" destOrd="0" presId="urn:microsoft.com/office/officeart/2008/layout/AlternatingHexagons"/>
    <dgm:cxn modelId="{E8160F31-F84C-44E6-9751-F94142825843}" type="presParOf" srcId="{E0474F46-405E-424D-B583-D20037C26108}" destId="{1FE16BBE-5CDF-451C-9060-D7D5FCD95D4A}" srcOrd="1" destOrd="0" presId="urn:microsoft.com/office/officeart/2008/layout/AlternatingHexagons"/>
    <dgm:cxn modelId="{A302D52C-832E-4EBC-8126-F78749734D2E}" type="presParOf" srcId="{E0474F46-405E-424D-B583-D20037C26108}" destId="{812E4CC5-ACF5-46DB-BC0B-B3D8E9CD27F8}" srcOrd="2" destOrd="0" presId="urn:microsoft.com/office/officeart/2008/layout/AlternatingHexagons"/>
    <dgm:cxn modelId="{530203D4-86D1-4DE8-AB5F-BE0AE134D28C}" type="presParOf" srcId="{812E4CC5-ACF5-46DB-BC0B-B3D8E9CD27F8}" destId="{080361F3-FC26-485B-B020-2E033EE4130E}" srcOrd="0" destOrd="0" presId="urn:microsoft.com/office/officeart/2008/layout/AlternatingHexagons"/>
    <dgm:cxn modelId="{E8FA7F2C-D9B7-4187-8409-472D94F90B0D}" type="presParOf" srcId="{812E4CC5-ACF5-46DB-BC0B-B3D8E9CD27F8}" destId="{83621915-A72C-44B8-B37C-6F50F835A8CC}" srcOrd="1" destOrd="0" presId="urn:microsoft.com/office/officeart/2008/layout/AlternatingHexagons"/>
    <dgm:cxn modelId="{1A336366-9F6A-44F2-85D4-BC021ED7FA2A}" type="presParOf" srcId="{812E4CC5-ACF5-46DB-BC0B-B3D8E9CD27F8}" destId="{2F503943-9BCE-46B0-952F-EFEF050DDCA2}" srcOrd="2" destOrd="0" presId="urn:microsoft.com/office/officeart/2008/layout/AlternatingHexagons"/>
    <dgm:cxn modelId="{930C4385-479C-47FF-8A80-301563AF63A4}" type="presParOf" srcId="{812E4CC5-ACF5-46DB-BC0B-B3D8E9CD27F8}" destId="{EE483B5C-2A6E-4DFB-923B-C6D9488A9BF0}" srcOrd="3" destOrd="0" presId="urn:microsoft.com/office/officeart/2008/layout/AlternatingHexagons"/>
    <dgm:cxn modelId="{D9D8D873-A442-45B8-B284-3CF89930D489}" type="presParOf" srcId="{812E4CC5-ACF5-46DB-BC0B-B3D8E9CD27F8}" destId="{45628C46-02D2-4F58-9581-7D81E983A9F9}" srcOrd="4" destOrd="0" presId="urn:microsoft.com/office/officeart/2008/layout/AlternatingHexagons"/>
    <dgm:cxn modelId="{614EB937-4BCC-4B6C-B370-973912D7352D}" type="presParOf" srcId="{E0474F46-405E-424D-B583-D20037C26108}" destId="{BD566C7F-994B-40A1-BE6F-A81518759840}" srcOrd="3" destOrd="0" presId="urn:microsoft.com/office/officeart/2008/layout/AlternatingHexagons"/>
    <dgm:cxn modelId="{E7D8E1F8-2340-4EDD-B879-9476DCDF44BB}" type="presParOf" srcId="{E0474F46-405E-424D-B583-D20037C26108}" destId="{A8A89746-B334-498E-8A0A-E88FCBB5086A}" srcOrd="4" destOrd="0" presId="urn:microsoft.com/office/officeart/2008/layout/AlternatingHexagons"/>
    <dgm:cxn modelId="{43DBFFAB-97FD-4739-9FCC-5BB3E946398D}" type="presParOf" srcId="{A8A89746-B334-498E-8A0A-E88FCBB5086A}" destId="{C45CF772-99DB-4776-B5AD-9E96A5C6C459}" srcOrd="0" destOrd="0" presId="urn:microsoft.com/office/officeart/2008/layout/AlternatingHexagons"/>
    <dgm:cxn modelId="{F81E7991-8523-409E-8DC7-DEE4B989E67D}" type="presParOf" srcId="{A8A89746-B334-498E-8A0A-E88FCBB5086A}" destId="{DE0AE523-C684-4CD9-8688-BBA7A8BC1E17}" srcOrd="1" destOrd="0" presId="urn:microsoft.com/office/officeart/2008/layout/AlternatingHexagons"/>
    <dgm:cxn modelId="{436755D1-59BC-490D-9BF8-BE0A93F7DB90}" type="presParOf" srcId="{A8A89746-B334-498E-8A0A-E88FCBB5086A}" destId="{5C21E847-0921-4CE5-8422-B7DCF4296418}" srcOrd="2" destOrd="0" presId="urn:microsoft.com/office/officeart/2008/layout/AlternatingHexagons"/>
    <dgm:cxn modelId="{5C63591B-94E1-4D5D-8278-1DA44C3AFC6B}" type="presParOf" srcId="{A8A89746-B334-498E-8A0A-E88FCBB5086A}" destId="{C8C2CB0A-82F6-4E3F-A216-84390562FF64}" srcOrd="3" destOrd="0" presId="urn:microsoft.com/office/officeart/2008/layout/AlternatingHexagons"/>
    <dgm:cxn modelId="{49B9D843-DCC1-4D9D-B9CC-2378B5D3BB37}" type="presParOf" srcId="{A8A89746-B334-498E-8A0A-E88FCBB5086A}" destId="{1C4950F3-6951-40F5-9C2A-A938AFEFDB00}"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915AA-8CDC-4899-9E0D-0F16D63FE8BA}">
      <dsp:nvSpPr>
        <dsp:cNvPr id="0" name=""/>
        <dsp:cNvSpPr/>
      </dsp:nvSpPr>
      <dsp:spPr>
        <a:xfrm rot="5400000">
          <a:off x="3380076" y="118500"/>
          <a:ext cx="1818804" cy="1582359"/>
        </a:xfrm>
        <a:prstGeom prst="hexagon">
          <a:avLst>
            <a:gd name="adj" fmla="val 25000"/>
            <a:gd name="vf" fmla="val 11547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Vision</a:t>
          </a:r>
        </a:p>
      </dsp:txBody>
      <dsp:txXfrm rot="-5400000">
        <a:off x="3744882" y="283708"/>
        <a:ext cx="1089191" cy="1251944"/>
      </dsp:txXfrm>
    </dsp:sp>
    <dsp:sp modelId="{91E19651-16D9-4C0C-B326-A86881C2E08C}">
      <dsp:nvSpPr>
        <dsp:cNvPr id="0" name=""/>
        <dsp:cNvSpPr/>
      </dsp:nvSpPr>
      <dsp:spPr>
        <a:xfrm>
          <a:off x="5128674" y="364038"/>
          <a:ext cx="2029785" cy="109128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89EE318-0AE5-4E91-A7D9-551CEE890C22}">
      <dsp:nvSpPr>
        <dsp:cNvPr id="0" name=""/>
        <dsp:cNvSpPr/>
      </dsp:nvSpPr>
      <dsp:spPr>
        <a:xfrm rot="5400000">
          <a:off x="825957" y="1666321"/>
          <a:ext cx="1818804" cy="1582359"/>
        </a:xfrm>
        <a:prstGeom prst="hexagon">
          <a:avLst>
            <a:gd name="adj" fmla="val 25000"/>
            <a:gd name="vf" fmla="val 115470"/>
          </a:avLst>
        </a:prstGeom>
        <a:solidFill>
          <a:schemeClr val="accent6">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rot="-5400000">
        <a:off x="1190763" y="1831529"/>
        <a:ext cx="1089191" cy="1251944"/>
      </dsp:txXfrm>
    </dsp:sp>
    <dsp:sp modelId="{080361F3-FC26-485B-B020-2E033EE4130E}">
      <dsp:nvSpPr>
        <dsp:cNvPr id="0" name=""/>
        <dsp:cNvSpPr/>
      </dsp:nvSpPr>
      <dsp:spPr>
        <a:xfrm rot="5400000">
          <a:off x="2522327" y="1662301"/>
          <a:ext cx="1818804" cy="1582359"/>
        </a:xfrm>
        <a:prstGeom prst="hexagon">
          <a:avLst>
            <a:gd name="adj" fmla="val 25000"/>
            <a:gd name="vf" fmla="val 11547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j-lt"/>
              <a:ea typeface="MingLiU" panose="02020509000000000000" pitchFamily="49" charset="-120"/>
            </a:rPr>
            <a:t>Case for Support</a:t>
          </a:r>
        </a:p>
      </dsp:txBody>
      <dsp:txXfrm rot="-5400000">
        <a:off x="2887133" y="1827509"/>
        <a:ext cx="1089191" cy="1251944"/>
      </dsp:txXfrm>
    </dsp:sp>
    <dsp:sp modelId="{83621915-A72C-44B8-B37C-6F50F835A8CC}">
      <dsp:nvSpPr>
        <dsp:cNvPr id="0" name=""/>
        <dsp:cNvSpPr/>
      </dsp:nvSpPr>
      <dsp:spPr>
        <a:xfrm>
          <a:off x="890501" y="1862568"/>
          <a:ext cx="1737588" cy="1181826"/>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2"/>
              </a:solidFill>
            </a:rPr>
            <a:t>Impact and    Inspiration</a:t>
          </a:r>
          <a:endParaRPr lang="en-US" sz="3600" kern="1200" dirty="0">
            <a:solidFill>
              <a:schemeClr val="bg2"/>
            </a:solidFill>
          </a:endParaRPr>
        </a:p>
      </dsp:txBody>
      <dsp:txXfrm>
        <a:off x="890501" y="1862568"/>
        <a:ext cx="1737588" cy="1181826"/>
      </dsp:txXfrm>
    </dsp:sp>
    <dsp:sp modelId="{45628C46-02D2-4F58-9581-7D81E983A9F9}">
      <dsp:nvSpPr>
        <dsp:cNvPr id="0" name=""/>
        <dsp:cNvSpPr/>
      </dsp:nvSpPr>
      <dsp:spPr>
        <a:xfrm rot="5400000">
          <a:off x="4231276" y="1662301"/>
          <a:ext cx="1818804" cy="1582359"/>
        </a:xfrm>
        <a:prstGeom prst="hexagon">
          <a:avLst>
            <a:gd name="adj" fmla="val 25000"/>
            <a:gd name="vf" fmla="val 115470"/>
          </a:avLst>
        </a:prstGeom>
        <a:solidFill>
          <a:schemeClr val="accent6">
            <a:lumMod val="75000"/>
            <a:lumOff val="2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en-US" sz="3000" kern="1200" dirty="0"/>
            <a:t>Clarity</a:t>
          </a:r>
        </a:p>
      </dsp:txBody>
      <dsp:txXfrm rot="-5400000">
        <a:off x="4596082" y="1827509"/>
        <a:ext cx="1089191" cy="1251944"/>
      </dsp:txXfrm>
    </dsp:sp>
    <dsp:sp modelId="{C45CF772-99DB-4776-B5AD-9E96A5C6C459}">
      <dsp:nvSpPr>
        <dsp:cNvPr id="0" name=""/>
        <dsp:cNvSpPr/>
      </dsp:nvSpPr>
      <dsp:spPr>
        <a:xfrm rot="5400000">
          <a:off x="3380076" y="3206102"/>
          <a:ext cx="1818804" cy="1582359"/>
        </a:xfrm>
        <a:prstGeom prst="hexagon">
          <a:avLst>
            <a:gd name="adj" fmla="val 25000"/>
            <a:gd name="vf" fmla="val 115470"/>
          </a:avLst>
        </a:prstGeom>
        <a:solidFill>
          <a:schemeClr val="accent2"/>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Opportunity or Challenge</a:t>
          </a:r>
        </a:p>
      </dsp:txBody>
      <dsp:txXfrm rot="-5400000">
        <a:off x="3744882" y="3371310"/>
        <a:ext cx="1089191" cy="1251944"/>
      </dsp:txXfrm>
    </dsp:sp>
    <dsp:sp modelId="{DE0AE523-C684-4CD9-8688-BBA7A8BC1E17}">
      <dsp:nvSpPr>
        <dsp:cNvPr id="0" name=""/>
        <dsp:cNvSpPr/>
      </dsp:nvSpPr>
      <dsp:spPr>
        <a:xfrm>
          <a:off x="5128674" y="3451641"/>
          <a:ext cx="2029785" cy="109128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C4950F3-6951-40F5-9C2A-A938AFEFDB00}">
      <dsp:nvSpPr>
        <dsp:cNvPr id="0" name=""/>
        <dsp:cNvSpPr/>
      </dsp:nvSpPr>
      <dsp:spPr>
        <a:xfrm rot="5400000">
          <a:off x="1671127" y="3206102"/>
          <a:ext cx="1818804" cy="1582359"/>
        </a:xfrm>
        <a:prstGeom prst="hexagon">
          <a:avLst>
            <a:gd name="adj" fmla="val 25000"/>
            <a:gd name="vf" fmla="val 11547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dirty="0"/>
            <a:t>Solution</a:t>
          </a:r>
        </a:p>
      </dsp:txBody>
      <dsp:txXfrm rot="-5400000">
        <a:off x="2035933" y="3371310"/>
        <a:ext cx="1089191" cy="1251944"/>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5DA163F-11AD-4195-A268-FEE3D155185D}" type="datetimeFigureOut">
              <a:rPr lang="en-US" smtClean="0"/>
              <a:t>5/8/2020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00C9D33-B476-4782-9BA5-138CF6336D88}" type="slidenum">
              <a:rPr lang="en-US" smtClean="0"/>
              <a:t>‹#›</a:t>
            </a:fld>
            <a:endParaRPr lang="en-US" dirty="0"/>
          </a:p>
        </p:txBody>
      </p:sp>
    </p:spTree>
    <p:extLst>
      <p:ext uri="{BB962C8B-B14F-4D97-AF65-F5344CB8AC3E}">
        <p14:creationId xmlns:p14="http://schemas.microsoft.com/office/powerpoint/2010/main" val="3353785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246233B-125A-4A5D-8182-F372DA8B1C41}" type="datetimeFigureOut">
              <a:rPr lang="en-US" smtClean="0"/>
              <a:t>5/8/2020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27BC7E-0B06-464F-83D3-BB38969EF423}" type="slidenum">
              <a:rPr lang="en-US" smtClean="0"/>
              <a:t>‹#›</a:t>
            </a:fld>
            <a:endParaRPr lang="en-US" dirty="0"/>
          </a:p>
        </p:txBody>
      </p:sp>
    </p:spTree>
    <p:extLst>
      <p:ext uri="{BB962C8B-B14F-4D97-AF65-F5344CB8AC3E}">
        <p14:creationId xmlns:p14="http://schemas.microsoft.com/office/powerpoint/2010/main" val="3298329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7BC7E-0B06-464F-83D3-BB38969EF423}" type="slidenum">
              <a:rPr lang="en-US" smtClean="0"/>
              <a:t>1</a:t>
            </a:fld>
            <a:endParaRPr lang="en-US" dirty="0"/>
          </a:p>
        </p:txBody>
      </p:sp>
    </p:spTree>
    <p:extLst>
      <p:ext uri="{BB962C8B-B14F-4D97-AF65-F5344CB8AC3E}">
        <p14:creationId xmlns:p14="http://schemas.microsoft.com/office/powerpoint/2010/main" val="3615020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7BC7E-0B06-464F-83D3-BB38969EF423}" type="slidenum">
              <a:rPr lang="en-US" smtClean="0"/>
              <a:t>17</a:t>
            </a:fld>
            <a:endParaRPr lang="en-US" dirty="0"/>
          </a:p>
        </p:txBody>
      </p:sp>
    </p:spTree>
    <p:extLst>
      <p:ext uri="{BB962C8B-B14F-4D97-AF65-F5344CB8AC3E}">
        <p14:creationId xmlns:p14="http://schemas.microsoft.com/office/powerpoint/2010/main" val="2389684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6F2642-AFA3-F04F-AE76-F568D9EBC205}" type="slidenum">
              <a:rPr lang="en-US" smtClean="0"/>
              <a:t>20</a:t>
            </a:fld>
            <a:endParaRPr lang="en-US" dirty="0"/>
          </a:p>
        </p:txBody>
      </p:sp>
    </p:spTree>
    <p:extLst>
      <p:ext uri="{BB962C8B-B14F-4D97-AF65-F5344CB8AC3E}">
        <p14:creationId xmlns:p14="http://schemas.microsoft.com/office/powerpoint/2010/main" val="2541155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Full bio or bullets??</a:t>
            </a:r>
          </a:p>
        </p:txBody>
      </p:sp>
      <p:sp>
        <p:nvSpPr>
          <p:cNvPr id="4" name="Slide Number Placeholder 3"/>
          <p:cNvSpPr>
            <a:spLocks noGrp="1"/>
          </p:cNvSpPr>
          <p:nvPr>
            <p:ph type="sldNum" sz="quarter" idx="10"/>
          </p:nvPr>
        </p:nvSpPr>
        <p:spPr/>
        <p:txBody>
          <a:bodyPr/>
          <a:lstStyle/>
          <a:p>
            <a:fld id="{A06F2642-AFA3-F04F-AE76-F568D9EBC205}" type="slidenum">
              <a:rPr lang="en-US" smtClean="0"/>
              <a:t>2</a:t>
            </a:fld>
            <a:endParaRPr lang="en-US" dirty="0"/>
          </a:p>
        </p:txBody>
      </p:sp>
    </p:spTree>
    <p:extLst>
      <p:ext uri="{BB962C8B-B14F-4D97-AF65-F5344CB8AC3E}">
        <p14:creationId xmlns:p14="http://schemas.microsoft.com/office/powerpoint/2010/main" val="351672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27BC7E-0B06-464F-83D3-BB38969EF423}" type="slidenum">
              <a:rPr lang="en-US" smtClean="0"/>
              <a:t>4</a:t>
            </a:fld>
            <a:endParaRPr lang="en-US" dirty="0"/>
          </a:p>
        </p:txBody>
      </p:sp>
    </p:spTree>
    <p:extLst>
      <p:ext uri="{BB962C8B-B14F-4D97-AF65-F5344CB8AC3E}">
        <p14:creationId xmlns:p14="http://schemas.microsoft.com/office/powerpoint/2010/main" val="3569824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74203">
              <a:defRPr/>
            </a:pPr>
            <a:endParaRPr lang="en-US" dirty="0"/>
          </a:p>
        </p:txBody>
      </p:sp>
      <p:sp>
        <p:nvSpPr>
          <p:cNvPr id="4" name="Slide Number Placeholder 3"/>
          <p:cNvSpPr>
            <a:spLocks noGrp="1"/>
          </p:cNvSpPr>
          <p:nvPr>
            <p:ph type="sldNum" sz="quarter" idx="10"/>
          </p:nvPr>
        </p:nvSpPr>
        <p:spPr/>
        <p:txBody>
          <a:bodyPr/>
          <a:lstStyle/>
          <a:p>
            <a:fld id="{A06F2642-AFA3-F04F-AE76-F568D9EBC205}" type="slidenum">
              <a:rPr lang="en-US" smtClean="0"/>
              <a:t>6</a:t>
            </a:fld>
            <a:endParaRPr lang="en-US" dirty="0"/>
          </a:p>
        </p:txBody>
      </p:sp>
    </p:spTree>
    <p:extLst>
      <p:ext uri="{BB962C8B-B14F-4D97-AF65-F5344CB8AC3E}">
        <p14:creationId xmlns:p14="http://schemas.microsoft.com/office/powerpoint/2010/main" val="1194882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ordinary hard times, the traditional</a:t>
            </a:r>
            <a:r>
              <a:rPr lang="en-US" baseline="0" dirty="0"/>
              <a:t> moves (which many of us have already done now) are reducing fixed costs, scope and variety.  But with this level of impact and change</a:t>
            </a:r>
          </a:p>
          <a:p>
            <a:r>
              <a:rPr lang="en-US" baseline="0" dirty="0"/>
              <a:t>Organizations will need to look beyond doing business as usual – we may need to rethink our delivery methods, our metrics, how we manage, how we work with our clients/those we serve and how we communicate.</a:t>
            </a:r>
          </a:p>
          <a:p>
            <a:endParaRPr lang="en-US" baseline="0" dirty="0"/>
          </a:p>
          <a:p>
            <a:r>
              <a:rPr lang="en-US" baseline="0" dirty="0"/>
              <a:t>Best analogy is a car driving down the road and hits a giant pot-hole..after this there is no way to continue driving straight, it might pull to one side, it might be bumpy…but it has to be re-aligned to regain a stable drive – and not fixing it now will definitely cause long-term damage to your tires…and your organization.  Just carrying on as if you didn’t hit the pot hole will not work.</a:t>
            </a:r>
            <a:endParaRPr lang="en-US" dirty="0"/>
          </a:p>
          <a:p>
            <a:endParaRPr lang="en-US" dirty="0"/>
          </a:p>
        </p:txBody>
      </p:sp>
      <p:sp>
        <p:nvSpPr>
          <p:cNvPr id="4" name="Slide Number Placeholder 3"/>
          <p:cNvSpPr>
            <a:spLocks noGrp="1"/>
          </p:cNvSpPr>
          <p:nvPr>
            <p:ph type="sldNum" sz="quarter" idx="10"/>
          </p:nvPr>
        </p:nvSpPr>
        <p:spPr/>
        <p:txBody>
          <a:bodyPr/>
          <a:lstStyle/>
          <a:p>
            <a:fld id="{7227BC7E-0B06-464F-83D3-BB38969EF423}" type="slidenum">
              <a:rPr lang="en-US" smtClean="0"/>
              <a:t>7</a:t>
            </a:fld>
            <a:endParaRPr lang="en-US" dirty="0"/>
          </a:p>
        </p:txBody>
      </p:sp>
    </p:spTree>
    <p:extLst>
      <p:ext uri="{BB962C8B-B14F-4D97-AF65-F5344CB8AC3E}">
        <p14:creationId xmlns:p14="http://schemas.microsoft.com/office/powerpoint/2010/main" val="2645756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6F2642-AFA3-F04F-AE76-F568D9EBC205}" type="slidenum">
              <a:rPr lang="en-US" smtClean="0"/>
              <a:t>8</a:t>
            </a:fld>
            <a:endParaRPr lang="en-US" dirty="0"/>
          </a:p>
        </p:txBody>
      </p:sp>
    </p:spTree>
    <p:extLst>
      <p:ext uri="{BB962C8B-B14F-4D97-AF65-F5344CB8AC3E}">
        <p14:creationId xmlns:p14="http://schemas.microsoft.com/office/powerpoint/2010/main" val="3924582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dirty="0">
                <a:latin typeface="Calibri" panose="020F0502020204030204" pitchFamily="34" charset="0"/>
              </a:rPr>
              <a:t>We used 15,000 gloves yesterday</a:t>
            </a:r>
            <a:r>
              <a:rPr lang="en-US" baseline="0" dirty="0">
                <a:latin typeface="Calibri" panose="020F0502020204030204" pitchFamily="34" charset="0"/>
              </a:rPr>
              <a:t> </a:t>
            </a:r>
            <a:r>
              <a:rPr lang="en-US" dirty="0">
                <a:latin typeface="Calibri" panose="020F0502020204030204" pitchFamily="34" charset="0"/>
              </a:rPr>
              <a:t>– put in others – we’re going to talk through the commonalities.</a:t>
            </a:r>
            <a:r>
              <a:rPr lang="en-US" baseline="0" dirty="0">
                <a:latin typeface="Calibri" panose="020F0502020204030204" pitchFamily="34" charset="0"/>
              </a:rPr>
              <a:t> Pull in survey specific </a:t>
            </a:r>
            <a:endParaRPr lang="en-US" dirty="0">
              <a:latin typeface="Calibri" panose="020F0502020204030204" pitchFamily="34" charset="0"/>
            </a:endParaRPr>
          </a:p>
          <a:p>
            <a:pPr eaLnBrk="1" hangingPunct="1">
              <a:defRPr/>
            </a:pPr>
            <a:endParaRPr lang="en-US" dirty="0">
              <a:latin typeface="Calibri" panose="020F0502020204030204" pitchFamily="34" charset="0"/>
            </a:endParaRPr>
          </a:p>
          <a:p>
            <a:pPr eaLnBrk="1" hangingPunct="1">
              <a:defRPr/>
            </a:pPr>
            <a:r>
              <a:rPr lang="en-US" dirty="0">
                <a:latin typeface="Calibri" panose="020F0502020204030204" pitchFamily="34" charset="0"/>
              </a:rPr>
              <a:t>Donors don’t</a:t>
            </a:r>
            <a:r>
              <a:rPr lang="en-US" baseline="0" dirty="0">
                <a:latin typeface="Calibri" panose="020F0502020204030204" pitchFamily="34" charset="0"/>
              </a:rPr>
              <a:t> give to organizational needs, they give to community impact </a:t>
            </a:r>
            <a:endParaRPr lang="en-US" dirty="0">
              <a:latin typeface="Calibri" panose="020F0502020204030204" pitchFamily="34" charset="0"/>
            </a:endParaRPr>
          </a:p>
          <a:p>
            <a:pPr eaLnBrk="1" hangingPunct="1">
              <a:defRPr/>
            </a:pPr>
            <a:r>
              <a:rPr lang="en-US" dirty="0">
                <a:latin typeface="Calibri" panose="020F0502020204030204" pitchFamily="34" charset="0"/>
              </a:rPr>
              <a:t>Tells the story of the organization and explains funding initiatives</a:t>
            </a:r>
          </a:p>
          <a:p>
            <a:pPr lvl="1" eaLnBrk="1" hangingPunct="1">
              <a:defRPr/>
            </a:pPr>
            <a:r>
              <a:rPr lang="en-US" sz="2400" dirty="0">
                <a:latin typeface="Calibri" panose="020F0502020204030204" pitchFamily="34" charset="0"/>
              </a:rPr>
              <a:t>Features and benefits</a:t>
            </a:r>
          </a:p>
          <a:p>
            <a:pPr lvl="1" eaLnBrk="1" hangingPunct="1">
              <a:defRPr/>
            </a:pPr>
            <a:r>
              <a:rPr lang="en-US" sz="2400" dirty="0">
                <a:latin typeface="Calibri" panose="020F0502020204030204" pitchFamily="34" charset="0"/>
              </a:rPr>
              <a:t>Focus on impact</a:t>
            </a:r>
          </a:p>
          <a:p>
            <a:pPr lvl="1" eaLnBrk="1" hangingPunct="1">
              <a:defRPr/>
            </a:pPr>
            <a:r>
              <a:rPr lang="en-US" sz="2400" dirty="0">
                <a:latin typeface="Calibri" panose="020F0502020204030204" pitchFamily="34" charset="0"/>
              </a:rPr>
              <a:t>Explain how the organization </a:t>
            </a:r>
            <a:r>
              <a:rPr lang="en-US" sz="2400" i="1" u="sng" dirty="0">
                <a:latin typeface="Calibri" panose="020F0502020204030204" pitchFamily="34" charset="0"/>
              </a:rPr>
              <a:t>meets the</a:t>
            </a:r>
            <a:r>
              <a:rPr lang="en-US" sz="2400" u="sng" dirty="0">
                <a:latin typeface="Calibri" panose="020F0502020204030204" pitchFamily="34" charset="0"/>
              </a:rPr>
              <a:t> </a:t>
            </a:r>
            <a:r>
              <a:rPr lang="en-US" sz="2400" i="1" u="sng" dirty="0">
                <a:latin typeface="Calibri" panose="020F0502020204030204" pitchFamily="34" charset="0"/>
              </a:rPr>
              <a:t>needs</a:t>
            </a:r>
          </a:p>
          <a:p>
            <a:pPr lvl="1" eaLnBrk="1" hangingPunct="1">
              <a:defRPr/>
            </a:pPr>
            <a:endParaRPr lang="en-US" sz="2400" i="1" u="sng" dirty="0">
              <a:latin typeface="Calibri" panose="020F0502020204030204" pitchFamily="34" charset="0"/>
            </a:endParaRPr>
          </a:p>
          <a:p>
            <a:pPr>
              <a:buFont typeface="Arial" charset="0"/>
              <a:buChar char="•"/>
            </a:pPr>
            <a:r>
              <a:rPr lang="en-US" altLang="en-US" sz="2800" dirty="0">
                <a:latin typeface="Calibri" panose="020F0502020204030204" pitchFamily="34" charset="0"/>
              </a:rPr>
              <a:t>Annual exercise and part of ongoing board training</a:t>
            </a:r>
          </a:p>
          <a:p>
            <a:pPr>
              <a:buFont typeface="Arial" charset="0"/>
              <a:buChar char="•"/>
            </a:pPr>
            <a:r>
              <a:rPr lang="en-US" altLang="en-US" sz="2800" dirty="0">
                <a:latin typeface="Calibri" panose="020F0502020204030204" pitchFamily="34" charset="0"/>
              </a:rPr>
              <a:t>Teaches the board, volunteers and staff the story</a:t>
            </a:r>
          </a:p>
          <a:p>
            <a:pPr lvl="1">
              <a:defRPr/>
            </a:pPr>
            <a:r>
              <a:rPr lang="en-US" sz="2200" dirty="0">
                <a:latin typeface="Calibri" panose="020F0502020204030204" pitchFamily="34" charset="0"/>
              </a:rPr>
              <a:t>“Three-minute speech”</a:t>
            </a:r>
          </a:p>
          <a:p>
            <a:pPr>
              <a:buFont typeface="Arial" charset="0"/>
              <a:buChar char="•"/>
            </a:pPr>
            <a:r>
              <a:rPr lang="en-US" altLang="en-US" sz="2800" dirty="0">
                <a:latin typeface="Calibri" panose="020F0502020204030204" pitchFamily="34" charset="0"/>
              </a:rPr>
              <a:t>Focus on impact</a:t>
            </a:r>
          </a:p>
          <a:p>
            <a:pPr>
              <a:buFont typeface="Arial" charset="0"/>
              <a:buChar char="•"/>
            </a:pPr>
            <a:r>
              <a:rPr lang="en-US" altLang="en-US" sz="2800" dirty="0">
                <a:latin typeface="Calibri" panose="020F0502020204030204" pitchFamily="34" charset="0"/>
              </a:rPr>
              <a:t>Philanthropic motivations</a:t>
            </a:r>
          </a:p>
          <a:p>
            <a:pPr>
              <a:buFont typeface="Arial" charset="0"/>
              <a:buChar char="•"/>
            </a:pPr>
            <a:endParaRPr lang="en-US" altLang="en-US" sz="2800" dirty="0">
              <a:latin typeface="Calibri" panose="020F0502020204030204" pitchFamily="34" charset="0"/>
            </a:endParaRPr>
          </a:p>
          <a:p>
            <a:pPr>
              <a:spcBef>
                <a:spcPct val="0"/>
              </a:spcBef>
              <a:spcAft>
                <a:spcPts val="1213"/>
              </a:spcAft>
              <a:buFont typeface="Arial" charset="0"/>
              <a:buChar char="•"/>
            </a:pPr>
            <a:r>
              <a:rPr lang="en-US" altLang="en-US" sz="2800" dirty="0">
                <a:latin typeface="Myriad Pro" panose="020B0503030403020204" pitchFamily="34" charset="0"/>
              </a:rPr>
              <a:t>What are the needs or opportunities?</a:t>
            </a:r>
          </a:p>
          <a:p>
            <a:pPr>
              <a:spcBef>
                <a:spcPct val="0"/>
              </a:spcBef>
              <a:spcAft>
                <a:spcPts val="1213"/>
              </a:spcAft>
              <a:buFont typeface="Arial" charset="0"/>
              <a:buChar char="•"/>
            </a:pPr>
            <a:r>
              <a:rPr lang="en-US" altLang="en-US" sz="2800" dirty="0">
                <a:latin typeface="Myriad Pro" panose="020B0503030403020204" pitchFamily="34" charset="0"/>
              </a:rPr>
              <a:t>What is the proposed solution?</a:t>
            </a:r>
          </a:p>
          <a:p>
            <a:pPr>
              <a:spcBef>
                <a:spcPct val="0"/>
              </a:spcBef>
              <a:spcAft>
                <a:spcPts val="1213"/>
              </a:spcAft>
              <a:buFont typeface="Arial" charset="0"/>
              <a:buChar char="•"/>
            </a:pPr>
            <a:r>
              <a:rPr lang="en-US" altLang="en-US" sz="2800" dirty="0">
                <a:latin typeface="Myriad Pro" panose="020B0503030403020204" pitchFamily="34" charset="0"/>
              </a:rPr>
              <a:t>Why is the organization qualified to address this issue?</a:t>
            </a:r>
          </a:p>
          <a:p>
            <a:pPr>
              <a:spcBef>
                <a:spcPct val="0"/>
              </a:spcBef>
              <a:spcAft>
                <a:spcPts val="1213"/>
              </a:spcAft>
              <a:buFont typeface="Arial" charset="0"/>
              <a:buChar char="•"/>
            </a:pPr>
            <a:r>
              <a:rPr lang="en-US" altLang="en-US" sz="2800" dirty="0">
                <a:latin typeface="Myriad Pro" panose="020B0503030403020204" pitchFamily="34" charset="0"/>
              </a:rPr>
              <a:t>How will the needs/opportunities be met?</a:t>
            </a:r>
          </a:p>
          <a:p>
            <a:pPr>
              <a:spcBef>
                <a:spcPct val="0"/>
              </a:spcBef>
              <a:spcAft>
                <a:spcPts val="1213"/>
              </a:spcAft>
              <a:buFont typeface="Arial" charset="0"/>
              <a:buChar char="•"/>
            </a:pPr>
            <a:r>
              <a:rPr lang="en-US" altLang="en-US" sz="2800" dirty="0">
                <a:latin typeface="Myriad Pro" panose="020B0503030403020204" pitchFamily="34" charset="0"/>
              </a:rPr>
              <a:t>How will the program/project impact those served?</a:t>
            </a:r>
          </a:p>
          <a:p>
            <a:pPr>
              <a:spcBef>
                <a:spcPct val="0"/>
              </a:spcBef>
              <a:spcAft>
                <a:spcPts val="1213"/>
              </a:spcAft>
              <a:buFont typeface="Arial" charset="0"/>
              <a:buChar char="•"/>
            </a:pPr>
            <a:r>
              <a:rPr lang="en-US" altLang="en-US" sz="2800" dirty="0">
                <a:latin typeface="Myriad Pro" panose="020B0503030403020204" pitchFamily="34" charset="0"/>
              </a:rPr>
              <a:t>What will it cost? How will it be evaluated? </a:t>
            </a:r>
          </a:p>
          <a:p>
            <a:pPr>
              <a:spcBef>
                <a:spcPct val="0"/>
              </a:spcBef>
              <a:spcAft>
                <a:spcPts val="1213"/>
              </a:spcAft>
              <a:buFont typeface="Arial" charset="0"/>
              <a:buChar char="•"/>
            </a:pPr>
            <a:r>
              <a:rPr lang="en-US" altLang="en-US" sz="2800" dirty="0">
                <a:latin typeface="Myriad Pro" panose="020B0503030403020204" pitchFamily="34" charset="0"/>
              </a:rPr>
              <a:t>What is in it for the community and donor?</a:t>
            </a:r>
          </a:p>
          <a:p>
            <a:pPr>
              <a:spcBef>
                <a:spcPct val="0"/>
              </a:spcBef>
              <a:spcAft>
                <a:spcPts val="1213"/>
              </a:spcAft>
              <a:buFont typeface="Arial" charset="0"/>
              <a:buChar char="•"/>
            </a:pPr>
            <a:endParaRPr lang="en-US" altLang="en-US" sz="2800" dirty="0">
              <a:latin typeface="Myriad Pro" panose="020B0503030403020204" pitchFamily="34" charset="0"/>
            </a:endParaRPr>
          </a:p>
          <a:p>
            <a:pPr lvl="0"/>
            <a:r>
              <a:rPr lang="en-US" dirty="0"/>
              <a:t> The economy is the driving factor in charitable giving</a:t>
            </a:r>
          </a:p>
          <a:p>
            <a:pPr lvl="0"/>
            <a:r>
              <a:rPr lang="en-US" dirty="0"/>
              <a:t>Giving is more about values and relationships than money</a:t>
            </a:r>
          </a:p>
          <a:p>
            <a:pPr lvl="0"/>
            <a:r>
              <a:rPr lang="en-US" dirty="0"/>
              <a:t>Even when giving is down, donors will focus on those organizations with whom they are most connected</a:t>
            </a:r>
          </a:p>
          <a:p>
            <a:pPr lvl="0"/>
            <a:r>
              <a:rPr lang="en-US" dirty="0">
                <a:solidFill>
                  <a:srgbClr val="FF0000"/>
                </a:solidFill>
              </a:rPr>
              <a:t>Others here</a:t>
            </a:r>
          </a:p>
          <a:p>
            <a:pPr lvl="1"/>
            <a:endParaRPr lang="en-US" dirty="0"/>
          </a:p>
          <a:p>
            <a:endParaRPr lang="en-US" dirty="0"/>
          </a:p>
          <a:p>
            <a:pPr algn="ctr"/>
            <a:r>
              <a:rPr lang="en-US" dirty="0"/>
              <a:t> </a:t>
            </a:r>
            <a:r>
              <a:rPr lang="en-US" dirty="0">
                <a:solidFill>
                  <a:srgbClr val="FF0000"/>
                </a:solidFill>
              </a:rPr>
              <a:t>INSERT GRAPHIC or PHOTO here</a:t>
            </a:r>
          </a:p>
        </p:txBody>
      </p:sp>
      <p:sp>
        <p:nvSpPr>
          <p:cNvPr id="4" name="Slide Number Placeholder 3"/>
          <p:cNvSpPr>
            <a:spLocks noGrp="1"/>
          </p:cNvSpPr>
          <p:nvPr>
            <p:ph type="sldNum" sz="quarter" idx="10"/>
          </p:nvPr>
        </p:nvSpPr>
        <p:spPr/>
        <p:txBody>
          <a:bodyPr/>
          <a:lstStyle/>
          <a:p>
            <a:fld id="{7227BC7E-0B06-464F-83D3-BB38969EF423}" type="slidenum">
              <a:rPr lang="en-US" smtClean="0"/>
              <a:t>9</a:t>
            </a:fld>
            <a:endParaRPr lang="en-US" dirty="0"/>
          </a:p>
        </p:txBody>
      </p:sp>
    </p:spTree>
    <p:extLst>
      <p:ext uri="{BB962C8B-B14F-4D97-AF65-F5344CB8AC3E}">
        <p14:creationId xmlns:p14="http://schemas.microsoft.com/office/powerpoint/2010/main" val="1009906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it wasn't already</a:t>
            </a:r>
            <a:r>
              <a:rPr lang="en-US" baseline="0" dirty="0"/>
              <a:t> a lot to think through…</a:t>
            </a:r>
          </a:p>
          <a:p>
            <a:r>
              <a:rPr lang="en-US" baseline="0" dirty="0"/>
              <a:t>Mostly focusing on making sure you addressing the areas with the most need and potential for ROI</a:t>
            </a:r>
          </a:p>
          <a:p>
            <a:r>
              <a:rPr lang="en-US" dirty="0"/>
              <a:t>Provide some s</a:t>
            </a:r>
          </a:p>
          <a:p>
            <a:endParaRPr lang="en-US" dirty="0"/>
          </a:p>
          <a:p>
            <a:pPr defTabSz="924641">
              <a:defRPr/>
            </a:pPr>
            <a:r>
              <a:rPr lang="en-US" dirty="0"/>
              <a:t>Once you have your philosophy for change established and priorities defined, it will be helpful to review current development plans. This will guide you as you map out the short-term actions and long-term strategy for success for philanthropy.</a:t>
            </a:r>
          </a:p>
          <a:p>
            <a:r>
              <a:rPr lang="en-US" dirty="0"/>
              <a:t>specific</a:t>
            </a:r>
            <a:r>
              <a:rPr lang="en-US" baseline="0" dirty="0"/>
              <a:t> tangible examples in each section </a:t>
            </a:r>
          </a:p>
          <a:p>
            <a:endParaRPr lang="en-US" baseline="0" dirty="0"/>
          </a:p>
          <a:p>
            <a:pPr marL="234371" lvl="2" indent="-234371">
              <a:buFont typeface="Arial" panose="020B0604020202020204" pitchFamily="34" charset="0"/>
              <a:buChar char="•"/>
            </a:pPr>
            <a:r>
              <a:rPr lang="en-US" sz="4200" dirty="0"/>
              <a:t>Annual Fund </a:t>
            </a:r>
          </a:p>
          <a:p>
            <a:pPr marL="696692" lvl="3" indent="-234371">
              <a:buFont typeface="Arial" panose="020B0604020202020204" pitchFamily="34" charset="0"/>
              <a:buChar char="•"/>
            </a:pPr>
            <a:r>
              <a:rPr lang="en-US" sz="3800" dirty="0"/>
              <a:t>Maintaining consistency;</a:t>
            </a:r>
          </a:p>
          <a:p>
            <a:pPr marL="696692" lvl="3" indent="-234371">
              <a:buFont typeface="Arial" panose="020B0604020202020204" pitchFamily="34" charset="0"/>
              <a:buChar char="•"/>
            </a:pPr>
            <a:r>
              <a:rPr lang="en-US" sz="3800" dirty="0"/>
              <a:t>Communicating immediate needs;</a:t>
            </a:r>
          </a:p>
          <a:p>
            <a:pPr marL="696692" lvl="3" indent="-234371">
              <a:buFont typeface="Arial" panose="020B0604020202020204" pitchFamily="34" charset="0"/>
              <a:buChar char="•"/>
            </a:pPr>
            <a:r>
              <a:rPr lang="en-US" sz="3800" dirty="0"/>
              <a:t>Opportunity to transform amidst crisis.</a:t>
            </a:r>
          </a:p>
          <a:p>
            <a:pPr marL="462321" lvl="3"/>
            <a:r>
              <a:rPr lang="en-US" sz="3800" dirty="0"/>
              <a:t>Others ? </a:t>
            </a:r>
          </a:p>
          <a:p>
            <a:pPr lvl="1"/>
            <a:endParaRPr lang="en-US" dirty="0">
              <a:solidFill>
                <a:srgbClr val="FF0000"/>
              </a:solidFill>
            </a:endParaRPr>
          </a:p>
          <a:p>
            <a:pPr marL="234371" lvl="2" indent="-234371">
              <a:buFont typeface="Arial" panose="020B0604020202020204" pitchFamily="34" charset="0"/>
              <a:buChar char="•"/>
            </a:pPr>
            <a:r>
              <a:rPr lang="en-US" sz="4300" dirty="0"/>
              <a:t>Events</a:t>
            </a:r>
          </a:p>
          <a:p>
            <a:pPr marL="696692" lvl="3" indent="-234371">
              <a:buFont typeface="Arial" panose="020B0604020202020204" pitchFamily="34" charset="0"/>
              <a:buChar char="•"/>
            </a:pPr>
            <a:r>
              <a:rPr lang="en-US" sz="3700" dirty="0"/>
              <a:t>Reschedule, Virtual or cancel</a:t>
            </a:r>
          </a:p>
          <a:p>
            <a:pPr marL="696692" lvl="3" indent="-234371">
              <a:buFont typeface="Arial" panose="020B0604020202020204" pitchFamily="34" charset="0"/>
              <a:buChar char="•"/>
            </a:pPr>
            <a:r>
              <a:rPr lang="en-US" sz="3700" dirty="0"/>
              <a:t>Relevant messaging</a:t>
            </a:r>
          </a:p>
          <a:p>
            <a:pPr marL="696692" lvl="3" indent="-234371">
              <a:buFont typeface="Arial" panose="020B0604020202020204" pitchFamily="34" charset="0"/>
              <a:buChar char="•"/>
            </a:pPr>
            <a:r>
              <a:rPr lang="en-US" sz="3700" dirty="0"/>
              <a:t>Goals</a:t>
            </a:r>
          </a:p>
          <a:p>
            <a:pPr marL="924641" lvl="2"/>
            <a:endParaRPr lang="en-US" sz="2000" dirty="0"/>
          </a:p>
          <a:p>
            <a:pPr marL="234371" lvl="2" indent="-234371">
              <a:buFont typeface="Arial" panose="020B0604020202020204" pitchFamily="34" charset="0"/>
              <a:buChar char="•"/>
            </a:pPr>
            <a:r>
              <a:rPr lang="en-US" sz="4300" dirty="0"/>
              <a:t>Major Gifts</a:t>
            </a:r>
          </a:p>
          <a:p>
            <a:pPr marL="234371" lvl="2" indent="-234371">
              <a:buFont typeface="Arial" panose="020B0604020202020204" pitchFamily="34" charset="0"/>
              <a:buChar char="•"/>
            </a:pPr>
            <a:endParaRPr lang="en-US" sz="4300" dirty="0"/>
          </a:p>
          <a:p>
            <a:pPr lvl="0"/>
            <a:r>
              <a:rPr lang="en-US" dirty="0"/>
              <a:t>Re-evaluate your annual development results and how you are deploying resources</a:t>
            </a:r>
          </a:p>
          <a:p>
            <a:pPr lvl="1"/>
            <a:r>
              <a:rPr lang="en-US" sz="2000" dirty="0"/>
              <a:t>Sources of support  - any changes, heavy reliance on particular set of donors? </a:t>
            </a:r>
          </a:p>
          <a:p>
            <a:pPr lvl="1"/>
            <a:r>
              <a:rPr lang="en-US" sz="2000" dirty="0"/>
              <a:t>What has been raised this year?</a:t>
            </a:r>
          </a:p>
          <a:p>
            <a:pPr lvl="1"/>
            <a:r>
              <a:rPr lang="en-US" sz="2000" dirty="0"/>
              <a:t>How were those dollars spent?</a:t>
            </a:r>
          </a:p>
          <a:p>
            <a:pPr lvl="1"/>
            <a:r>
              <a:rPr lang="en-US" sz="2000" dirty="0"/>
              <a:t>Staff deployment + analysis of donors = right focus?</a:t>
            </a:r>
          </a:p>
          <a:p>
            <a:pPr marL="462321" lvl="1"/>
            <a:endParaRPr lang="en-US" sz="2000" dirty="0"/>
          </a:p>
          <a:p>
            <a:r>
              <a:rPr lang="en-US" dirty="0"/>
              <a:t>If giving has slowed, it may be time to cut back </a:t>
            </a:r>
          </a:p>
          <a:p>
            <a:r>
              <a:rPr lang="en-US" dirty="0"/>
              <a:t>Why we should pay attention to Donor Advised Funds</a:t>
            </a:r>
          </a:p>
          <a:p>
            <a:endParaRPr lang="en-US" dirty="0"/>
          </a:p>
          <a:p>
            <a:r>
              <a:rPr lang="en-US" dirty="0"/>
              <a:t>From Fidelity, second largest grant maker after Gates Foundation:</a:t>
            </a:r>
          </a:p>
          <a:p>
            <a:r>
              <a:rPr lang="en-US" dirty="0"/>
              <a:t>DAF donors are strategic and committed </a:t>
            </a:r>
          </a:p>
          <a:p>
            <a:r>
              <a:rPr lang="en-US" dirty="0"/>
              <a:t>Median age 55</a:t>
            </a:r>
          </a:p>
          <a:p>
            <a:r>
              <a:rPr lang="en-US" dirty="0"/>
              <a:t>Giving motivated by financial benefits and strategic planning reasons</a:t>
            </a:r>
          </a:p>
          <a:p>
            <a:r>
              <a:rPr lang="en-US" dirty="0"/>
              <a:t>Average account size is $19,000 making 10 grants</a:t>
            </a:r>
          </a:p>
          <a:p>
            <a:r>
              <a:rPr lang="en-US" dirty="0"/>
              <a:t>Over 10 years, 88% is disbursed out of $100 contribution </a:t>
            </a:r>
          </a:p>
          <a:p>
            <a:r>
              <a:rPr lang="en-US" b="1" dirty="0"/>
              <a:t>86% increase in new DAFs due to tax reform</a:t>
            </a:r>
            <a:endParaRPr lang="en-US" dirty="0"/>
          </a:p>
          <a:p>
            <a:endParaRPr lang="en-US" dirty="0"/>
          </a:p>
          <a:p>
            <a:endParaRPr lang="en-US" dirty="0"/>
          </a:p>
          <a:p>
            <a:pPr defTabSz="471105">
              <a:defRPr/>
            </a:pPr>
            <a:r>
              <a:rPr lang="en-US" dirty="0"/>
              <a:t>Fidelity’s metrics about DAF </a:t>
            </a:r>
          </a:p>
          <a:p>
            <a:pPr defTabSz="471105">
              <a:defRPr/>
            </a:pPr>
            <a:endParaRPr lang="en-US" dirty="0"/>
          </a:p>
          <a:p>
            <a:pPr defTabSz="471105">
              <a:defRPr/>
            </a:pPr>
            <a:r>
              <a:rPr lang="en-US" dirty="0"/>
              <a:t>Fidelity advice -</a:t>
            </a:r>
            <a:r>
              <a:rPr lang="en-US" baseline="0" dirty="0"/>
              <a:t> </a:t>
            </a:r>
            <a:r>
              <a:rPr lang="en-US" dirty="0"/>
              <a:t>How do fundraisers get in front</a:t>
            </a:r>
            <a:r>
              <a:rPr lang="en-US" baseline="0" dirty="0"/>
              <a:t> of companies holding DAFs? (1) Most DAFs bear family name and provide address so NPOs can research and (2) DAF holders gives NPOs means to connect with donors </a:t>
            </a:r>
            <a:endParaRPr lang="en-US" dirty="0"/>
          </a:p>
          <a:p>
            <a:endParaRPr lang="en-US" dirty="0"/>
          </a:p>
          <a:p>
            <a:r>
              <a:rPr lang="en-US" sz="1600" b="1" i="1" dirty="0"/>
              <a:t>Wealth inequality</a:t>
            </a:r>
            <a:r>
              <a:rPr lang="en-US" sz="1400" b="1" i="1" dirty="0"/>
              <a:t>!  </a:t>
            </a:r>
            <a:r>
              <a:rPr lang="en-US" dirty="0"/>
              <a:t>Worst in U.S. history with top 0.1% owning 20% of all U.S. household wealth – will this lopsided society witness weaponized philanthropy? </a:t>
            </a:r>
          </a:p>
          <a:p>
            <a:r>
              <a:rPr lang="en-US" sz="1400" b="1" i="1" dirty="0"/>
              <a:t>Donor advised funds! </a:t>
            </a:r>
            <a:r>
              <a:rPr lang="en-US" dirty="0"/>
              <a:t>Runaway growth + no legal requirement to distribute funds – are more donors warehousing their charitable dollars instead of putting them to work?</a:t>
            </a:r>
          </a:p>
          <a:p>
            <a:r>
              <a:rPr lang="en-US" sz="1600" b="1" i="1" dirty="0"/>
              <a:t>Mega-sized gifts!  </a:t>
            </a:r>
            <a:r>
              <a:rPr lang="en-US" dirty="0"/>
              <a:t>Nonprofits are losing small donors and becoming overly reliant on big donors – are NPOs facing self-serving philanthropy that will lead to mission distortion?  </a:t>
            </a:r>
          </a:p>
          <a:p>
            <a:endParaRPr lang="en-US" dirty="0"/>
          </a:p>
          <a:p>
            <a:pPr marL="234371" lvl="2" indent="-234371">
              <a:buFont typeface="Arial" panose="020B0604020202020204" pitchFamily="34" charset="0"/>
              <a:buChar char="•"/>
            </a:pPr>
            <a:endParaRPr lang="en-US" sz="4300" dirty="0"/>
          </a:p>
          <a:p>
            <a:endParaRPr lang="en-US" dirty="0"/>
          </a:p>
          <a:p>
            <a:endParaRPr lang="en-US" dirty="0"/>
          </a:p>
        </p:txBody>
      </p:sp>
      <p:sp>
        <p:nvSpPr>
          <p:cNvPr id="4" name="Slide Number Placeholder 3"/>
          <p:cNvSpPr>
            <a:spLocks noGrp="1"/>
          </p:cNvSpPr>
          <p:nvPr>
            <p:ph type="sldNum" sz="quarter" idx="10"/>
          </p:nvPr>
        </p:nvSpPr>
        <p:spPr/>
        <p:txBody>
          <a:bodyPr/>
          <a:lstStyle/>
          <a:p>
            <a:fld id="{7227BC7E-0B06-464F-83D3-BB38969EF423}" type="slidenum">
              <a:rPr lang="en-US" smtClean="0"/>
              <a:t>12</a:t>
            </a:fld>
            <a:endParaRPr lang="en-US" dirty="0"/>
          </a:p>
        </p:txBody>
      </p:sp>
    </p:spTree>
    <p:extLst>
      <p:ext uri="{BB962C8B-B14F-4D97-AF65-F5344CB8AC3E}">
        <p14:creationId xmlns:p14="http://schemas.microsoft.com/office/powerpoint/2010/main" val="1111541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primarily for CEOs</a:t>
            </a:r>
            <a:r>
              <a:rPr lang="en-US" baseline="0" dirty="0"/>
              <a:t> and Executive Directors, but can also be for Board Chairs.</a:t>
            </a:r>
          </a:p>
          <a:p>
            <a:endParaRPr lang="en-US" baseline="0" dirty="0"/>
          </a:p>
          <a:p>
            <a:r>
              <a:rPr lang="en-US" baseline="0" dirty="0"/>
              <a:t>For all staff, especially Development directors – don’t stop, find a solution</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world will right itself and those that adjust to the downed tree on the trail and work through solutions to get over and around it will get ahead in the long run.  Those who stop, as proven in the 2008 recession, will have a hard time gaining momentum again and will be way behind their competitors.</a:t>
            </a:r>
            <a:endParaRPr lang="en-US" dirty="0"/>
          </a:p>
          <a:p>
            <a:endParaRPr lang="en-US" dirty="0"/>
          </a:p>
        </p:txBody>
      </p:sp>
      <p:sp>
        <p:nvSpPr>
          <p:cNvPr id="4" name="Slide Number Placeholder 3"/>
          <p:cNvSpPr>
            <a:spLocks noGrp="1"/>
          </p:cNvSpPr>
          <p:nvPr>
            <p:ph type="sldNum" sz="quarter" idx="10"/>
          </p:nvPr>
        </p:nvSpPr>
        <p:spPr/>
        <p:txBody>
          <a:bodyPr/>
          <a:lstStyle/>
          <a:p>
            <a:fld id="{7227BC7E-0B06-464F-83D3-BB38969EF423}" type="slidenum">
              <a:rPr lang="en-US" smtClean="0"/>
              <a:t>16</a:t>
            </a:fld>
            <a:endParaRPr lang="en-US" dirty="0"/>
          </a:p>
        </p:txBody>
      </p:sp>
    </p:spTree>
    <p:extLst>
      <p:ext uri="{BB962C8B-B14F-4D97-AF65-F5344CB8AC3E}">
        <p14:creationId xmlns:p14="http://schemas.microsoft.com/office/powerpoint/2010/main" val="4090232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5672" y="2134076"/>
            <a:ext cx="7752528" cy="738664"/>
          </a:xfrm>
        </p:spPr>
        <p:txBody>
          <a:bodyPr tIns="0" bIns="0" anchor="t" anchorCtr="0">
            <a:spAutoFit/>
          </a:bodyPr>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705672" y="4109740"/>
            <a:ext cx="7752528" cy="369332"/>
          </a:xfrm>
        </p:spPr>
        <p:txBody>
          <a:bodyPr tIns="0" bIns="0">
            <a:sp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713108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hart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graphicFrame>
        <p:nvGraphicFramePr>
          <p:cNvPr id="4" name="Chart 3"/>
          <p:cNvGraphicFramePr/>
          <p:nvPr>
            <p:extLst>
              <p:ext uri="{D42A27DB-BD31-4B8C-83A1-F6EECF244321}">
                <p14:modId xmlns:p14="http://schemas.microsoft.com/office/powerpoint/2010/main" val="1507993117"/>
              </p:ext>
            </p:extLst>
          </p:nvPr>
        </p:nvGraphicFramePr>
        <p:xfrm>
          <a:off x="1865586" y="1572173"/>
          <a:ext cx="5754414" cy="383627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6"/>
          <p:cNvSpPr>
            <a:spLocks noGrp="1"/>
          </p:cNvSpPr>
          <p:nvPr>
            <p:ph type="body" sz="quarter" idx="14"/>
          </p:nvPr>
        </p:nvSpPr>
        <p:spPr>
          <a:xfrm>
            <a:off x="705672" y="5416770"/>
            <a:ext cx="5530466" cy="233397"/>
          </a:xfrm>
        </p:spPr>
        <p:txBody>
          <a:bodyPr wrap="square" tIns="0" bIns="0">
            <a:spAutoFit/>
          </a:bodyPr>
          <a:lstStyle>
            <a:lvl1pPr marL="0" indent="0">
              <a:lnSpc>
                <a:spcPct val="110000"/>
              </a:lnSpc>
              <a:buNone/>
              <a:defRPr sz="1400">
                <a:solidFill>
                  <a:schemeClr val="tx2"/>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Click to edit Master text styles</a:t>
            </a:r>
          </a:p>
        </p:txBody>
      </p:sp>
    </p:spTree>
    <p:extLst>
      <p:ext uri="{BB962C8B-B14F-4D97-AF65-F5344CB8AC3E}">
        <p14:creationId xmlns:p14="http://schemas.microsoft.com/office/powerpoint/2010/main" val="99868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abl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sp>
        <p:nvSpPr>
          <p:cNvPr id="4" name="Text Placeholder 6"/>
          <p:cNvSpPr>
            <a:spLocks noGrp="1"/>
          </p:cNvSpPr>
          <p:nvPr>
            <p:ph type="body" sz="quarter" idx="14"/>
          </p:nvPr>
        </p:nvSpPr>
        <p:spPr>
          <a:xfrm>
            <a:off x="705672" y="5416770"/>
            <a:ext cx="5530466" cy="233397"/>
          </a:xfrm>
        </p:spPr>
        <p:txBody>
          <a:bodyPr wrap="square" tIns="0" bIns="0">
            <a:spAutoFit/>
          </a:bodyPr>
          <a:lstStyle>
            <a:lvl1pPr marL="0" indent="0">
              <a:lnSpc>
                <a:spcPct val="110000"/>
              </a:lnSpc>
              <a:buNone/>
              <a:defRPr sz="1400">
                <a:solidFill>
                  <a:schemeClr val="tx2"/>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Click to edit Master text styles</a:t>
            </a:r>
          </a:p>
        </p:txBody>
      </p:sp>
      <p:sp>
        <p:nvSpPr>
          <p:cNvPr id="6" name="Table Placeholder 11"/>
          <p:cNvSpPr>
            <a:spLocks noGrp="1"/>
          </p:cNvSpPr>
          <p:nvPr>
            <p:ph type="tbl" sz="quarter" idx="11"/>
          </p:nvPr>
        </p:nvSpPr>
        <p:spPr>
          <a:xfrm>
            <a:off x="1961932" y="2093963"/>
            <a:ext cx="4965756" cy="2372934"/>
          </a:xfrm>
        </p:spPr>
        <p:txBody>
          <a:bodyPr>
            <a:normAutofit/>
          </a:bodyPr>
          <a:lstStyle>
            <a:lvl1pPr marL="0" indent="0">
              <a:buNone/>
              <a:defRPr sz="1400"/>
            </a:lvl1pPr>
          </a:lstStyle>
          <a:p>
            <a:r>
              <a:rPr lang="en-US" dirty="0"/>
              <a:t>Click icon to add table</a:t>
            </a:r>
          </a:p>
        </p:txBody>
      </p:sp>
    </p:spTree>
    <p:extLst>
      <p:ext uri="{BB962C8B-B14F-4D97-AF65-F5344CB8AC3E}">
        <p14:creationId xmlns:p14="http://schemas.microsoft.com/office/powerpoint/2010/main" val="304144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Graphic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sp>
        <p:nvSpPr>
          <p:cNvPr id="5" name="SmartArt Placeholder 4"/>
          <p:cNvSpPr>
            <a:spLocks noGrp="1"/>
          </p:cNvSpPr>
          <p:nvPr>
            <p:ph type="dgm" sz="quarter" idx="11"/>
          </p:nvPr>
        </p:nvSpPr>
        <p:spPr>
          <a:xfrm>
            <a:off x="1135063" y="1699157"/>
            <a:ext cx="6888162" cy="3498850"/>
          </a:xfrm>
        </p:spPr>
        <p:txBody>
          <a:bodyPr>
            <a:normAutofit/>
          </a:bodyPr>
          <a:lstStyle>
            <a:lvl1pPr marL="0" indent="0" algn="ctr">
              <a:buNone/>
              <a:defRPr sz="1800"/>
            </a:lvl1pPr>
          </a:lstStyle>
          <a:p>
            <a:r>
              <a:rPr lang="en-US" dirty="0"/>
              <a:t>Click icon to add SmartArt graphic</a:t>
            </a:r>
          </a:p>
        </p:txBody>
      </p:sp>
    </p:spTree>
    <p:extLst>
      <p:ext uri="{BB962C8B-B14F-4D97-AF65-F5344CB8AC3E}">
        <p14:creationId xmlns:p14="http://schemas.microsoft.com/office/powerpoint/2010/main" val="2572734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Purple Divider Page">
    <p:bg>
      <p:bgPr>
        <a:solidFill>
          <a:schemeClr val="accent2"/>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90200" y="2127571"/>
            <a:ext cx="7767051" cy="738664"/>
          </a:xfrm>
        </p:spPr>
        <p:txBody>
          <a:bodyPr tIns="0" bIns="0" anchor="t" anchorCtr="0">
            <a:spAutoFit/>
          </a:bodyPr>
          <a:lstStyle>
            <a:lvl1pPr>
              <a:defRPr sz="4800" spc="1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504792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qua Divider Page">
    <p:bg>
      <p:bgPr>
        <a:solidFill>
          <a:schemeClr val="accent4"/>
        </a:solid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690200" y="2127571"/>
            <a:ext cx="7767051" cy="738664"/>
          </a:xfrm>
        </p:spPr>
        <p:txBody>
          <a:bodyPr tIns="0" bIns="0" anchor="t" anchorCtr="0">
            <a:spAutoFit/>
          </a:bodyPr>
          <a:lstStyle>
            <a:lvl1pPr>
              <a:defRPr sz="4800" spc="1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763657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Green Divider Page">
    <p:bg>
      <p:bgPr>
        <a:solidFill>
          <a:schemeClr val="accent5"/>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90200" y="2127571"/>
            <a:ext cx="7767051" cy="738664"/>
          </a:xfrm>
        </p:spPr>
        <p:txBody>
          <a:bodyPr tIns="0" bIns="0" anchor="t" anchorCtr="0">
            <a:spAutoFit/>
          </a:bodyPr>
          <a:lstStyle>
            <a:lvl1pPr>
              <a:defRPr sz="4800" spc="1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643860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ustom Layout">
    <p:bg>
      <p:bgPr>
        <a:solidFill>
          <a:schemeClr val="accent6"/>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90200" y="2127571"/>
            <a:ext cx="7767051" cy="738664"/>
          </a:xfrm>
        </p:spPr>
        <p:txBody>
          <a:bodyPr tIns="0" bIns="0" anchor="t" anchorCtr="0">
            <a:spAutoFit/>
          </a:bodyPr>
          <a:lstStyle>
            <a:lvl1pPr>
              <a:defRPr sz="4800" spc="1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522968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82823DB-BAC4-4482-8881-F17EC4065BA1}" type="datetimeFigureOut">
              <a:rPr lang="en-US" smtClean="0"/>
              <a:t>5/8/2020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9CFAF6C8-EEB0-4650-B33F-B34775895442}" type="slidenum">
              <a:rPr lang="en-US" smtClean="0"/>
              <a:t>‹#›</a:t>
            </a:fld>
            <a:endParaRPr lang="en-US" dirty="0"/>
          </a:p>
        </p:txBody>
      </p:sp>
    </p:spTree>
    <p:extLst>
      <p:ext uri="{BB962C8B-B14F-4D97-AF65-F5344CB8AC3E}">
        <p14:creationId xmlns:p14="http://schemas.microsoft.com/office/powerpoint/2010/main" val="2467261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05672" y="501141"/>
            <a:ext cx="7769984" cy="615553"/>
          </a:xfrm>
        </p:spPr>
        <p:txBody>
          <a:bodyPr tIns="0" bIns="0" anchor="t" anchorCtr="0">
            <a:spAutoFit/>
          </a:bodyPr>
          <a:lstStyle>
            <a:lvl1pPr>
              <a:defRPr sz="4000"/>
            </a:lvl1pPr>
          </a:lstStyle>
          <a:p>
            <a:r>
              <a:rPr lang="en-US"/>
              <a:t>Click to edit Master title style</a:t>
            </a:r>
            <a:endParaRPr lang="en-US" dirty="0"/>
          </a:p>
        </p:txBody>
      </p:sp>
      <p:sp>
        <p:nvSpPr>
          <p:cNvPr id="5" name="Picture Placeholder 4"/>
          <p:cNvSpPr>
            <a:spLocks noGrp="1"/>
          </p:cNvSpPr>
          <p:nvPr>
            <p:ph type="pic" sz="quarter" idx="13"/>
          </p:nvPr>
        </p:nvSpPr>
        <p:spPr>
          <a:xfrm>
            <a:off x="705672" y="1894701"/>
            <a:ext cx="7769991" cy="3284538"/>
          </a:xfrm>
          <a:solidFill>
            <a:schemeClr val="bg1">
              <a:lumMod val="75000"/>
            </a:schemeClr>
          </a:solidFill>
          <a:ln>
            <a:noFill/>
          </a:ln>
        </p:spPr>
        <p:txBody>
          <a:bodyPr anchor="t" anchorCtr="0">
            <a:normAutofit/>
          </a:bodyPr>
          <a:lstStyle>
            <a:lvl1pPr marL="0" indent="0" algn="l">
              <a:buNone/>
              <a:defRPr sz="1800"/>
            </a:lvl1pPr>
          </a:lstStyle>
          <a:p>
            <a:r>
              <a:rPr lang="en-US" dirty="0"/>
              <a:t>Click icon to add picture</a:t>
            </a:r>
          </a:p>
        </p:txBody>
      </p:sp>
      <p:sp>
        <p:nvSpPr>
          <p:cNvPr id="7" name="Subtitle 2"/>
          <p:cNvSpPr>
            <a:spLocks noGrp="1"/>
          </p:cNvSpPr>
          <p:nvPr>
            <p:ph type="subTitle" idx="1"/>
          </p:nvPr>
        </p:nvSpPr>
        <p:spPr>
          <a:xfrm>
            <a:off x="705672" y="5332713"/>
            <a:ext cx="7752528" cy="276999"/>
          </a:xfrm>
        </p:spPr>
        <p:txBody>
          <a:bodyPr tIns="0" bIns="0">
            <a:spAutoFit/>
          </a:bodyPr>
          <a:lstStyle>
            <a:lvl1pPr marL="0" indent="0" algn="l">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38810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CFAF6C8-EEB0-4650-B33F-B34775895442}" type="slidenum">
              <a:rPr lang="en-US" smtClean="0"/>
              <a:t>‹#›</a:t>
            </a:fld>
            <a:endParaRPr lang="en-US" dirty="0"/>
          </a:p>
        </p:txBody>
      </p:sp>
      <p:sp>
        <p:nvSpPr>
          <p:cNvPr id="5" name="Title 1"/>
          <p:cNvSpPr>
            <a:spLocks noGrp="1"/>
          </p:cNvSpPr>
          <p:nvPr>
            <p:ph type="title"/>
          </p:nvPr>
        </p:nvSpPr>
        <p:spPr>
          <a:xfrm>
            <a:off x="705672" y="528799"/>
            <a:ext cx="7769984" cy="553998"/>
          </a:xfrm>
        </p:spPr>
        <p:txBody>
          <a:bodyPr tIns="0" bIns="0" anchor="t" anchorCtr="0">
            <a:spAutoFit/>
          </a:bodyPr>
          <a:lstStyle/>
          <a:p>
            <a:r>
              <a:rPr lang="en-US"/>
              <a:t>Click to edit Master title style</a:t>
            </a:r>
            <a:endParaRPr lang="en-US" dirty="0"/>
          </a:p>
        </p:txBody>
      </p:sp>
      <p:sp>
        <p:nvSpPr>
          <p:cNvPr id="7" name="Content Placeholder 2"/>
          <p:cNvSpPr>
            <a:spLocks noGrp="1"/>
          </p:cNvSpPr>
          <p:nvPr>
            <p:ph sz="half" idx="1"/>
          </p:nvPr>
        </p:nvSpPr>
        <p:spPr>
          <a:xfrm>
            <a:off x="705672" y="1828800"/>
            <a:ext cx="7769984" cy="4525963"/>
          </a:xfrm>
        </p:spPr>
        <p:txBody>
          <a:bodyPr/>
          <a:lstStyle>
            <a:lvl1pPr marL="228600" indent="-228600">
              <a:spcAft>
                <a:spcPts val="600"/>
              </a:spcAft>
              <a:defRPr sz="2200"/>
            </a:lvl1pPr>
            <a:lvl2pPr>
              <a:spcAft>
                <a:spcPts val="600"/>
              </a:spcAft>
              <a:defRPr sz="2000"/>
            </a:lvl2pPr>
            <a:lvl3pPr>
              <a:spcAft>
                <a:spcPts val="600"/>
              </a:spcAft>
              <a:defRPr sz="1800"/>
            </a:lvl3pPr>
            <a:lvl4pPr>
              <a:spcAft>
                <a:spcPts val="600"/>
              </a:spcAft>
              <a:defRPr sz="1400"/>
            </a:lvl4pPr>
            <a:lvl5pPr>
              <a:spcAft>
                <a:spcPts val="600"/>
              </a:spcAft>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2369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05672" y="1828800"/>
            <a:ext cx="3790128" cy="4525963"/>
          </a:xfrm>
        </p:spPr>
        <p:txBody>
          <a:bodyPr tIns="0" bIns="0">
            <a:normAutofit/>
          </a:bodyPr>
          <a:lstStyle>
            <a:lvl1pPr>
              <a:lnSpc>
                <a:spcPct val="120000"/>
              </a:lnSpc>
              <a:defRPr sz="2000"/>
            </a:lvl1pPr>
            <a:lvl2pPr>
              <a:lnSpc>
                <a:spcPct val="120000"/>
              </a:lnSpc>
              <a:defRPr sz="1800"/>
            </a:lvl2pPr>
            <a:lvl3pPr>
              <a:lnSpc>
                <a:spcPct val="120000"/>
              </a:lnSpc>
              <a:defRPr sz="1600"/>
            </a:lvl3pPr>
            <a:lvl4pPr>
              <a:lnSpc>
                <a:spcPct val="120000"/>
              </a:lnSpc>
              <a:defRPr sz="1400"/>
            </a:lvl4pPr>
            <a:lvl5pPr>
              <a:lnSpc>
                <a:spcPct val="120000"/>
              </a:lnSpc>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CFAF6C8-EEB0-4650-B33F-B34775895442}" type="slidenum">
              <a:rPr lang="en-US" smtClean="0"/>
              <a:t>‹#›</a:t>
            </a:fld>
            <a:endParaRPr lang="en-US" dirty="0"/>
          </a:p>
        </p:txBody>
      </p:sp>
      <p:sp>
        <p:nvSpPr>
          <p:cNvPr id="6" name="Title 1"/>
          <p:cNvSpPr>
            <a:spLocks noGrp="1"/>
          </p:cNvSpPr>
          <p:nvPr>
            <p:ph type="title"/>
          </p:nvPr>
        </p:nvSpPr>
        <p:spPr>
          <a:xfrm>
            <a:off x="705672" y="528799"/>
            <a:ext cx="7769984" cy="553998"/>
          </a:xfrm>
        </p:spPr>
        <p:txBody>
          <a:bodyPr tIns="0" bIns="0" anchor="t" anchorCtr="0">
            <a:spAutoFit/>
          </a:bodyPr>
          <a:lstStyle/>
          <a:p>
            <a:r>
              <a:rPr lang="en-US"/>
              <a:t>Click to edit Master title style</a:t>
            </a:r>
            <a:endParaRPr lang="en-US" dirty="0"/>
          </a:p>
        </p:txBody>
      </p:sp>
      <p:sp>
        <p:nvSpPr>
          <p:cNvPr id="8" name="Content Placeholder 2"/>
          <p:cNvSpPr>
            <a:spLocks noGrp="1"/>
          </p:cNvSpPr>
          <p:nvPr>
            <p:ph sz="half" idx="13"/>
          </p:nvPr>
        </p:nvSpPr>
        <p:spPr>
          <a:xfrm>
            <a:off x="4685528" y="1828800"/>
            <a:ext cx="3790128" cy="4525963"/>
          </a:xfrm>
        </p:spPr>
        <p:txBody>
          <a:bodyPr tIns="0" bIns="0">
            <a:normAutofit/>
          </a:bodyPr>
          <a:lstStyle>
            <a:lvl1pPr>
              <a:lnSpc>
                <a:spcPct val="120000"/>
              </a:lnSpc>
              <a:defRPr sz="2000"/>
            </a:lvl1pPr>
            <a:lvl2pPr>
              <a:lnSpc>
                <a:spcPct val="120000"/>
              </a:lnSpc>
              <a:defRPr sz="1800"/>
            </a:lvl2pPr>
            <a:lvl3pPr>
              <a:lnSpc>
                <a:spcPct val="120000"/>
              </a:lnSpc>
              <a:defRPr sz="1600"/>
            </a:lvl3pPr>
            <a:lvl4pPr>
              <a:lnSpc>
                <a:spcPct val="120000"/>
              </a:lnSpc>
              <a:defRPr sz="1400"/>
            </a:lvl4pPr>
            <a:lvl5pPr>
              <a:lnSpc>
                <a:spcPct val="120000"/>
              </a:lnSpc>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2161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ist of Ite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sp>
        <p:nvSpPr>
          <p:cNvPr id="12" name="Table Placeholder 11"/>
          <p:cNvSpPr>
            <a:spLocks noGrp="1"/>
          </p:cNvSpPr>
          <p:nvPr>
            <p:ph type="tbl" sz="quarter" idx="11"/>
          </p:nvPr>
        </p:nvSpPr>
        <p:spPr>
          <a:xfrm>
            <a:off x="1961932" y="2225994"/>
            <a:ext cx="4965756" cy="2372934"/>
          </a:xfrm>
        </p:spPr>
        <p:txBody>
          <a:bodyPr>
            <a:normAutofit/>
          </a:bodyPr>
          <a:lstStyle>
            <a:lvl1pPr marL="0" indent="0">
              <a:buNone/>
              <a:defRPr sz="1400"/>
            </a:lvl1pPr>
          </a:lstStyle>
          <a:p>
            <a:r>
              <a:rPr lang="en-US" dirty="0"/>
              <a:t>Click icon to add table</a:t>
            </a:r>
          </a:p>
        </p:txBody>
      </p:sp>
    </p:spTree>
    <p:extLst>
      <p:ext uri="{BB962C8B-B14F-4D97-AF65-F5344CB8AC3E}">
        <p14:creationId xmlns:p14="http://schemas.microsoft.com/office/powerpoint/2010/main" val="313244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umber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sp>
        <p:nvSpPr>
          <p:cNvPr id="7" name="Content Placeholder 2"/>
          <p:cNvSpPr>
            <a:spLocks noGrp="1"/>
          </p:cNvSpPr>
          <p:nvPr>
            <p:ph sz="half" idx="1"/>
          </p:nvPr>
        </p:nvSpPr>
        <p:spPr>
          <a:xfrm>
            <a:off x="705672" y="1828800"/>
            <a:ext cx="7769984" cy="2172903"/>
          </a:xfrm>
        </p:spPr>
        <p:txBody>
          <a:bodyPr tIns="0" bIns="0">
            <a:spAutoFit/>
          </a:bodyPr>
          <a:lstStyle>
            <a:lvl1pPr marL="320040" indent="-320040">
              <a:spcAft>
                <a:spcPts val="1200"/>
              </a:spcAft>
              <a:buFont typeface="+mj-lt"/>
              <a:buAutoNum type="arabicPeriod"/>
              <a:defRPr sz="2200"/>
            </a:lvl1pPr>
            <a:lvl2pPr marL="914400" indent="-320040">
              <a:spcAft>
                <a:spcPts val="1200"/>
              </a:spcAft>
              <a:buFont typeface="+mj-lt"/>
              <a:buAutoNum type="arabicPeriod"/>
              <a:defRPr sz="2000"/>
            </a:lvl2pPr>
            <a:lvl3pPr marL="1257300" indent="-320040">
              <a:spcAft>
                <a:spcPts val="1200"/>
              </a:spcAft>
              <a:buFont typeface="+mj-lt"/>
              <a:buAutoNum type="arabicPeriod"/>
              <a:defRPr sz="1800"/>
            </a:lvl3pPr>
            <a:lvl4pPr marL="1714500" indent="-342900">
              <a:spcAft>
                <a:spcPts val="1200"/>
              </a:spcAft>
              <a:buFont typeface="+mj-lt"/>
              <a:buAutoNum type="arabicPeriod"/>
              <a:defRPr sz="1400"/>
            </a:lvl4pPr>
            <a:lvl5pPr marL="2171700" indent="-342900">
              <a:spcAft>
                <a:spcPts val="1200"/>
              </a:spcAft>
              <a:buFont typeface="+mj-lt"/>
              <a:buAutoNum type="arabicPeriod"/>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2903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s &amp;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sp>
        <p:nvSpPr>
          <p:cNvPr id="4" name="Content Placeholder 2"/>
          <p:cNvSpPr>
            <a:spLocks noGrp="1"/>
          </p:cNvSpPr>
          <p:nvPr>
            <p:ph sz="half" idx="1"/>
          </p:nvPr>
        </p:nvSpPr>
        <p:spPr>
          <a:xfrm>
            <a:off x="705672" y="1828800"/>
            <a:ext cx="3790128" cy="4525963"/>
          </a:xfrm>
        </p:spPr>
        <p:txBody>
          <a:bodyPr tIns="0" bIns="0">
            <a:normAutofit/>
          </a:bodyPr>
          <a:lstStyle>
            <a:lvl1pPr>
              <a:lnSpc>
                <a:spcPct val="120000"/>
              </a:lnSpc>
              <a:defRPr sz="2000"/>
            </a:lvl1pPr>
            <a:lvl2pPr>
              <a:lnSpc>
                <a:spcPct val="120000"/>
              </a:lnSpc>
              <a:defRPr sz="1800"/>
            </a:lvl2pPr>
            <a:lvl3pPr>
              <a:lnSpc>
                <a:spcPct val="120000"/>
              </a:lnSpc>
              <a:defRPr sz="1600"/>
            </a:lvl3pPr>
            <a:lvl4pPr>
              <a:lnSpc>
                <a:spcPct val="120000"/>
              </a:lnSpc>
              <a:defRPr sz="1400"/>
            </a:lvl4pPr>
            <a:lvl5pPr>
              <a:lnSpc>
                <a:spcPct val="120000"/>
              </a:lnSpc>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4"/>
          <p:cNvSpPr>
            <a:spLocks noGrp="1"/>
          </p:cNvSpPr>
          <p:nvPr>
            <p:ph type="pic" sz="quarter" idx="13"/>
          </p:nvPr>
        </p:nvSpPr>
        <p:spPr>
          <a:xfrm>
            <a:off x="4685862" y="1828800"/>
            <a:ext cx="3789801" cy="3284538"/>
          </a:xfrm>
          <a:solidFill>
            <a:schemeClr val="bg1">
              <a:lumMod val="75000"/>
            </a:schemeClr>
          </a:solidFill>
          <a:ln>
            <a:noFill/>
          </a:ln>
        </p:spPr>
        <p:txBody>
          <a:bodyPr anchor="t" anchorCtr="0">
            <a:normAutofit/>
          </a:bodyPr>
          <a:lstStyle>
            <a:lvl1pPr marL="0" indent="0" algn="l">
              <a:buNone/>
              <a:defRPr sz="1800"/>
            </a:lvl1pPr>
          </a:lstStyle>
          <a:p>
            <a:r>
              <a:rPr lang="en-US" dirty="0"/>
              <a:t>Click icon to add picture</a:t>
            </a:r>
          </a:p>
        </p:txBody>
      </p:sp>
    </p:spTree>
    <p:extLst>
      <p:ext uri="{BB962C8B-B14F-4D97-AF65-F5344CB8AC3E}">
        <p14:creationId xmlns:p14="http://schemas.microsoft.com/office/powerpoint/2010/main" val="335617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hoto w/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sp>
        <p:nvSpPr>
          <p:cNvPr id="4" name="Picture Placeholder 4"/>
          <p:cNvSpPr>
            <a:spLocks noGrp="1"/>
          </p:cNvSpPr>
          <p:nvPr>
            <p:ph type="pic" sz="quarter" idx="13"/>
          </p:nvPr>
        </p:nvSpPr>
        <p:spPr>
          <a:xfrm>
            <a:off x="705672" y="1828800"/>
            <a:ext cx="5872051" cy="3284538"/>
          </a:xfrm>
          <a:solidFill>
            <a:schemeClr val="bg1">
              <a:lumMod val="75000"/>
            </a:schemeClr>
          </a:solidFill>
          <a:ln>
            <a:noFill/>
          </a:ln>
        </p:spPr>
        <p:txBody>
          <a:bodyPr anchor="t" anchorCtr="0">
            <a:normAutofit/>
          </a:bodyPr>
          <a:lstStyle>
            <a:lvl1pPr marL="0" indent="0" algn="l">
              <a:buNone/>
              <a:defRPr sz="1800"/>
            </a:lvl1pPr>
          </a:lstStyle>
          <a:p>
            <a:r>
              <a:rPr lang="en-US" dirty="0"/>
              <a:t>Click icon to add picture</a:t>
            </a:r>
          </a:p>
        </p:txBody>
      </p:sp>
      <p:sp>
        <p:nvSpPr>
          <p:cNvPr id="7" name="Text Placeholder 6"/>
          <p:cNvSpPr>
            <a:spLocks noGrp="1"/>
          </p:cNvSpPr>
          <p:nvPr>
            <p:ph type="body" sz="quarter" idx="14"/>
          </p:nvPr>
        </p:nvSpPr>
        <p:spPr>
          <a:xfrm>
            <a:off x="6778625" y="1917700"/>
            <a:ext cx="1697038" cy="470385"/>
          </a:xfrm>
        </p:spPr>
        <p:txBody>
          <a:bodyPr tIns="0" bIns="0">
            <a:spAutoFit/>
          </a:bodyPr>
          <a:lstStyle>
            <a:lvl1pPr marL="0" indent="0">
              <a:lnSpc>
                <a:spcPct val="110000"/>
              </a:lnSpc>
              <a:buNone/>
              <a:defRPr sz="1400">
                <a:solidFill>
                  <a:schemeClr val="tx2"/>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Click to edit Master text styles</a:t>
            </a:r>
          </a:p>
        </p:txBody>
      </p:sp>
    </p:spTree>
    <p:extLst>
      <p:ext uri="{BB962C8B-B14F-4D97-AF65-F5344CB8AC3E}">
        <p14:creationId xmlns:p14="http://schemas.microsoft.com/office/powerpoint/2010/main" val="1737412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CFAF6C8-EEB0-4650-B33F-B34775895442}" type="slidenum">
              <a:rPr lang="en-US" smtClean="0"/>
              <a:t>‹#›</a:t>
            </a:fld>
            <a:endParaRPr lang="en-US" dirty="0"/>
          </a:p>
        </p:txBody>
      </p:sp>
      <p:sp>
        <p:nvSpPr>
          <p:cNvPr id="5" name="Picture Placeholder 4"/>
          <p:cNvSpPr>
            <a:spLocks noGrp="1"/>
          </p:cNvSpPr>
          <p:nvPr>
            <p:ph type="pic" sz="quarter" idx="11"/>
          </p:nvPr>
        </p:nvSpPr>
        <p:spPr>
          <a:xfrm>
            <a:off x="706438" y="1476374"/>
            <a:ext cx="1343025" cy="1901952"/>
          </a:xfrm>
          <a:solidFill>
            <a:schemeClr val="bg1">
              <a:lumMod val="75000"/>
            </a:schemeClr>
          </a:solidFill>
        </p:spPr>
        <p:txBody>
          <a:bodyPr>
            <a:normAutofit/>
          </a:bodyPr>
          <a:lstStyle>
            <a:lvl1pPr>
              <a:defRPr sz="1800"/>
            </a:lvl1pPr>
          </a:lstStyle>
          <a:p>
            <a:r>
              <a:rPr lang="en-US" dirty="0"/>
              <a:t>Click icon to add picture</a:t>
            </a:r>
          </a:p>
        </p:txBody>
      </p:sp>
      <p:sp>
        <p:nvSpPr>
          <p:cNvPr id="7" name="Picture Placeholder 6"/>
          <p:cNvSpPr>
            <a:spLocks noGrp="1"/>
          </p:cNvSpPr>
          <p:nvPr>
            <p:ph type="pic" sz="quarter" idx="12"/>
          </p:nvPr>
        </p:nvSpPr>
        <p:spPr>
          <a:xfrm>
            <a:off x="706438" y="3848045"/>
            <a:ext cx="1343025" cy="1900237"/>
          </a:xfrm>
          <a:solidFill>
            <a:schemeClr val="bg1">
              <a:lumMod val="75000"/>
            </a:schemeClr>
          </a:solidFill>
        </p:spPr>
        <p:txBody>
          <a:bodyPr>
            <a:normAutofit/>
          </a:bodyPr>
          <a:lstStyle>
            <a:lvl1pPr>
              <a:defRPr sz="1800"/>
            </a:lvl1pPr>
          </a:lstStyle>
          <a:p>
            <a:r>
              <a:rPr lang="en-US" dirty="0"/>
              <a:t>Click icon to add picture</a:t>
            </a:r>
          </a:p>
        </p:txBody>
      </p:sp>
      <p:sp>
        <p:nvSpPr>
          <p:cNvPr id="9" name="Text Placeholder 8"/>
          <p:cNvSpPr>
            <a:spLocks noGrp="1"/>
          </p:cNvSpPr>
          <p:nvPr>
            <p:ph type="body" sz="quarter" idx="13"/>
          </p:nvPr>
        </p:nvSpPr>
        <p:spPr>
          <a:xfrm>
            <a:off x="2652713" y="1476374"/>
            <a:ext cx="4611687" cy="190195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4"/>
          </p:nvPr>
        </p:nvSpPr>
        <p:spPr>
          <a:xfrm>
            <a:off x="2652713" y="3848100"/>
            <a:ext cx="4611687" cy="190195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1596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5672" y="551637"/>
            <a:ext cx="7769984" cy="553998"/>
          </a:xfrm>
          <a:prstGeom prst="rect">
            <a:avLst/>
          </a:prstGeom>
        </p:spPr>
        <p:txBody>
          <a:bodyPr vert="horz"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705672" y="1600201"/>
            <a:ext cx="7769984" cy="3768834"/>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578076" y="6132507"/>
            <a:ext cx="2133600" cy="365125"/>
          </a:xfrm>
          <a:prstGeom prst="rect">
            <a:avLst/>
          </a:prstGeom>
        </p:spPr>
        <p:txBody>
          <a:bodyPr vert="horz" lIns="0" tIns="45720" rIns="0" bIns="45720" rtlCol="0" anchor="ctr"/>
          <a:lstStyle>
            <a:lvl1pPr algn="l">
              <a:defRPr sz="1400" b="0" i="0">
                <a:solidFill>
                  <a:schemeClr val="tx1"/>
                </a:solidFill>
                <a:latin typeface="Myriad Pro"/>
                <a:cs typeface="Myriad Pro"/>
              </a:defRPr>
            </a:lvl1pPr>
          </a:lstStyle>
          <a:p>
            <a:fld id="{9CFAF6C8-EEB0-4650-B33F-B34775895442}" type="slidenum">
              <a:rPr lang="en-US" smtClean="0"/>
              <a:t>‹#›</a:t>
            </a:fld>
            <a:endParaRPr lang="en-US" dirty="0"/>
          </a:p>
        </p:txBody>
      </p:sp>
      <p:pic>
        <p:nvPicPr>
          <p:cNvPr id="8" name="Picture 7" descr="DiniSperis Logo_V_RGB.png"/>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040880" y="5652105"/>
            <a:ext cx="1645920" cy="745672"/>
          </a:xfrm>
          <a:prstGeom prst="rect">
            <a:avLst/>
          </a:prstGeom>
        </p:spPr>
      </p:pic>
      <p:sp>
        <p:nvSpPr>
          <p:cNvPr id="10" name="Rectangle 9"/>
          <p:cNvSpPr/>
          <p:nvPr/>
        </p:nvSpPr>
        <p:spPr>
          <a:xfrm>
            <a:off x="0" y="0"/>
            <a:ext cx="9144000" cy="1188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39426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spc="100">
          <a:solidFill>
            <a:schemeClr val="accent1"/>
          </a:solidFill>
          <a:latin typeface="Myriad Pro Light"/>
          <a:ea typeface="+mj-ea"/>
          <a:cs typeface="Myriad Pro Light"/>
        </a:defRPr>
      </a:lvl1pPr>
    </p:titleStyle>
    <p:bodyStyle>
      <a:lvl1pPr marL="228600" indent="-228600" algn="l" defTabSz="457200" rtl="0" eaLnBrk="1" latinLnBrk="0" hangingPunct="1">
        <a:spcBef>
          <a:spcPct val="20000"/>
        </a:spcBef>
        <a:buFont typeface="Arial"/>
        <a:buChar char="•"/>
        <a:defRPr sz="2400" b="0" i="0" kern="1200">
          <a:solidFill>
            <a:schemeClr val="tx1"/>
          </a:solidFill>
          <a:latin typeface="Myriad Pro"/>
          <a:ea typeface="+mn-ea"/>
          <a:cs typeface="Myriad Pro"/>
        </a:defRPr>
      </a:lvl1pPr>
      <a:lvl2pPr marL="742950" indent="-285750" algn="l" defTabSz="457200" rtl="0" eaLnBrk="1" latinLnBrk="0" hangingPunct="1">
        <a:spcBef>
          <a:spcPct val="20000"/>
        </a:spcBef>
        <a:buFont typeface="Arial"/>
        <a:buChar char="–"/>
        <a:defRPr sz="2000" b="0" i="0" kern="1200">
          <a:solidFill>
            <a:schemeClr val="tx1"/>
          </a:solidFill>
          <a:latin typeface="Myriad Pro"/>
          <a:ea typeface="+mn-ea"/>
          <a:cs typeface="Myriad Pro"/>
        </a:defRPr>
      </a:lvl2pPr>
      <a:lvl3pPr marL="1143000" indent="-228600" algn="l" defTabSz="457200" rtl="0" eaLnBrk="1" latinLnBrk="0" hangingPunct="1">
        <a:spcBef>
          <a:spcPct val="20000"/>
        </a:spcBef>
        <a:buFont typeface="Arial"/>
        <a:buChar char="•"/>
        <a:defRPr sz="1800" b="0" i="0" kern="1200">
          <a:solidFill>
            <a:schemeClr val="tx1"/>
          </a:solidFill>
          <a:latin typeface="Myriad Pro"/>
          <a:ea typeface="+mn-ea"/>
          <a:cs typeface="Myriad Pro"/>
        </a:defRPr>
      </a:lvl3pPr>
      <a:lvl4pPr marL="1600200" indent="-228600" algn="l" defTabSz="457200" rtl="0" eaLnBrk="1" latinLnBrk="0" hangingPunct="1">
        <a:spcBef>
          <a:spcPct val="20000"/>
        </a:spcBef>
        <a:buFont typeface="Arial"/>
        <a:buChar char="–"/>
        <a:defRPr sz="1600" b="0" i="0" kern="1200">
          <a:solidFill>
            <a:schemeClr val="tx1"/>
          </a:solidFill>
          <a:latin typeface="Myriad Pro"/>
          <a:ea typeface="+mn-ea"/>
          <a:cs typeface="Myriad Pro"/>
        </a:defRPr>
      </a:lvl4pPr>
      <a:lvl5pPr marL="2057400" indent="-228600" algn="l" defTabSz="457200" rtl="0" eaLnBrk="1" latinLnBrk="0" hangingPunct="1">
        <a:spcBef>
          <a:spcPct val="20000"/>
        </a:spcBef>
        <a:buFont typeface="Arial"/>
        <a:buChar char="»"/>
        <a:defRPr sz="1600" b="0" i="0" kern="1200">
          <a:solidFill>
            <a:schemeClr val="tx1"/>
          </a:solidFill>
          <a:latin typeface="Myriad Pro"/>
          <a:ea typeface="+mn-ea"/>
          <a:cs typeface="Myriad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744" y="533401"/>
            <a:ext cx="7701455" cy="2585323"/>
          </a:xfrm>
        </p:spPr>
        <p:txBody>
          <a:bodyPr/>
          <a:lstStyle/>
          <a:p>
            <a:r>
              <a:rPr lang="en-US" sz="3600" dirty="0"/>
              <a:t>What's Next: Reorienting Expectations and Finding Solid Ground</a:t>
            </a:r>
            <a:br>
              <a:rPr lang="en-US" dirty="0"/>
            </a:br>
            <a:r>
              <a:rPr lang="en-US" dirty="0"/>
              <a:t> </a:t>
            </a:r>
            <a:br>
              <a:rPr lang="en-US" dirty="0"/>
            </a:br>
            <a:endParaRPr lang="en-US" dirty="0"/>
          </a:p>
        </p:txBody>
      </p:sp>
      <p:sp>
        <p:nvSpPr>
          <p:cNvPr id="3" name="Subtitle 2"/>
          <p:cNvSpPr>
            <a:spLocks noGrp="1"/>
          </p:cNvSpPr>
          <p:nvPr>
            <p:ph type="subTitle" idx="1"/>
          </p:nvPr>
        </p:nvSpPr>
        <p:spPr>
          <a:xfrm>
            <a:off x="540707" y="5029200"/>
            <a:ext cx="8133528" cy="1920526"/>
          </a:xfrm>
        </p:spPr>
        <p:txBody>
          <a:bodyPr/>
          <a:lstStyle/>
          <a:p>
            <a:r>
              <a:rPr lang="en-US" dirty="0"/>
              <a:t>Michelle Buchanan, CFRE</a:t>
            </a:r>
          </a:p>
          <a:p>
            <a:r>
              <a:rPr lang="en-US" dirty="0"/>
              <a:t>Principal</a:t>
            </a:r>
          </a:p>
          <a:p>
            <a:endParaRPr lang="en-US" sz="1200" dirty="0"/>
          </a:p>
          <a:p>
            <a:r>
              <a:rPr lang="en-US" dirty="0"/>
              <a:t>May 5, 2020</a:t>
            </a:r>
          </a:p>
          <a:p>
            <a:endParaRPr lang="en-US" dirty="0"/>
          </a:p>
        </p:txBody>
      </p:sp>
      <p:pic>
        <p:nvPicPr>
          <p:cNvPr id="4" name="Picture 3"/>
          <p:cNvPicPr>
            <a:picLocks noChangeAspect="1"/>
          </p:cNvPicPr>
          <p:nvPr/>
        </p:nvPicPr>
        <p:blipFill>
          <a:blip r:embed="rId3"/>
          <a:stretch>
            <a:fillRect/>
          </a:stretch>
        </p:blipFill>
        <p:spPr>
          <a:xfrm>
            <a:off x="717640" y="2845582"/>
            <a:ext cx="3729943" cy="2080457"/>
          </a:xfrm>
          <a:prstGeom prst="rect">
            <a:avLst/>
          </a:prstGeom>
        </p:spPr>
      </p:pic>
      <p:pic>
        <p:nvPicPr>
          <p:cNvPr id="5" name="Picture 4" descr="Article: How are organizations around the world responding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15787" y="2845582"/>
            <a:ext cx="3698591" cy="2080457"/>
          </a:xfrm>
          <a:prstGeom prst="rect">
            <a:avLst/>
          </a:prstGeom>
        </p:spPr>
      </p:pic>
    </p:spTree>
    <p:extLst>
      <p:ext uri="{BB962C8B-B14F-4D97-AF65-F5344CB8AC3E}">
        <p14:creationId xmlns:p14="http://schemas.microsoft.com/office/powerpoint/2010/main" val="2306500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5A5CB6C-E2EF-F145-B8BD-69775E510DCC}" type="slidenum">
              <a:rPr lang="en-US" smtClean="0"/>
              <a:pPr/>
              <a:t>10</a:t>
            </a:fld>
            <a:endParaRPr lang="en-US" dirty="0"/>
          </a:p>
        </p:txBody>
      </p:sp>
      <p:sp>
        <p:nvSpPr>
          <p:cNvPr id="3" name="Title 2"/>
          <p:cNvSpPr>
            <a:spLocks noGrp="1"/>
          </p:cNvSpPr>
          <p:nvPr>
            <p:ph type="title"/>
          </p:nvPr>
        </p:nvSpPr>
        <p:spPr/>
        <p:txBody>
          <a:bodyPr/>
          <a:lstStyle/>
          <a:p>
            <a:r>
              <a:rPr lang="en-US" dirty="0"/>
              <a:t>Communication and Messaging</a:t>
            </a:r>
          </a:p>
        </p:txBody>
      </p:sp>
      <p:sp>
        <p:nvSpPr>
          <p:cNvPr id="5" name="Text Placeholder 6">
            <a:extLst>
              <a:ext uri="{FF2B5EF4-FFF2-40B4-BE49-F238E27FC236}">
                <a16:creationId xmlns:a16="http://schemas.microsoft.com/office/drawing/2014/main" id="{70138820-5174-4862-8B27-D3795E7012F5}"/>
              </a:ext>
            </a:extLst>
          </p:cNvPr>
          <p:cNvSpPr>
            <a:spLocks noGrp="1"/>
          </p:cNvSpPr>
          <p:nvPr>
            <p:ph sz="half" idx="1"/>
          </p:nvPr>
        </p:nvSpPr>
        <p:spPr>
          <a:xfrm>
            <a:off x="705672" y="1344670"/>
            <a:ext cx="7769984" cy="4525963"/>
          </a:xfrm>
        </p:spPr>
        <p:txBody>
          <a:bodyPr/>
          <a:lstStyle/>
          <a:p>
            <a:r>
              <a:rPr lang="en-US" dirty="0"/>
              <a:t>Crisis giving decisions are </a:t>
            </a:r>
            <a:r>
              <a:rPr lang="en-US" b="1" u="sng" dirty="0"/>
              <a:t>often rooted in emotion</a:t>
            </a:r>
            <a:r>
              <a:rPr lang="en-US" dirty="0"/>
              <a:t>.</a:t>
            </a:r>
          </a:p>
          <a:p>
            <a:r>
              <a:rPr lang="en-US" dirty="0"/>
              <a:t>Crisis giving starts with a desire to </a:t>
            </a:r>
            <a:r>
              <a:rPr lang="en-US" b="1" i="1" dirty="0"/>
              <a:t>STABILIZE</a:t>
            </a:r>
            <a:r>
              <a:rPr lang="en-US" b="1" dirty="0"/>
              <a:t>:</a:t>
            </a:r>
            <a:r>
              <a:rPr lang="en-US" dirty="0"/>
              <a:t> </a:t>
            </a:r>
          </a:p>
          <a:p>
            <a:pPr lvl="1"/>
            <a:r>
              <a:rPr lang="en-US" dirty="0"/>
              <a:t>Wide-reaching local issues such as the economy and healthcare</a:t>
            </a:r>
          </a:p>
          <a:p>
            <a:pPr lvl="1"/>
            <a:r>
              <a:rPr lang="en-US" dirty="0"/>
              <a:t>Access to basic needs – food, shelter, safety</a:t>
            </a:r>
          </a:p>
          <a:p>
            <a:r>
              <a:rPr lang="en-US" dirty="0"/>
              <a:t>Followed by a desire to </a:t>
            </a:r>
            <a:r>
              <a:rPr lang="en-US" b="1" i="1" dirty="0"/>
              <a:t>RESTORE &amp; INNOVATE</a:t>
            </a:r>
            <a:r>
              <a:rPr lang="en-US" b="1" dirty="0"/>
              <a:t>:</a:t>
            </a:r>
          </a:p>
          <a:p>
            <a:pPr lvl="1"/>
            <a:r>
              <a:rPr lang="en-US" dirty="0"/>
              <a:t>Continuity of pre-crisis norms</a:t>
            </a:r>
          </a:p>
          <a:p>
            <a:pPr lvl="1"/>
            <a:r>
              <a:rPr lang="en-US" dirty="0"/>
              <a:t>Preventing future crises</a:t>
            </a:r>
          </a:p>
          <a:p>
            <a:r>
              <a:rPr lang="en-US" dirty="0"/>
              <a:t>The timeline is still evolving.</a:t>
            </a:r>
          </a:p>
        </p:txBody>
      </p:sp>
    </p:spTree>
    <p:extLst>
      <p:ext uri="{BB962C8B-B14F-4D97-AF65-F5344CB8AC3E}">
        <p14:creationId xmlns:p14="http://schemas.microsoft.com/office/powerpoint/2010/main" val="2819276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5A5CB6C-E2EF-F145-B8BD-69775E510DCC}" type="slidenum">
              <a:rPr lang="en-US" smtClean="0"/>
              <a:pPr/>
              <a:t>11</a:t>
            </a:fld>
            <a:endParaRPr lang="en-US" dirty="0"/>
          </a:p>
        </p:txBody>
      </p:sp>
      <p:sp>
        <p:nvSpPr>
          <p:cNvPr id="3" name="Title 2"/>
          <p:cNvSpPr>
            <a:spLocks noGrp="1"/>
          </p:cNvSpPr>
          <p:nvPr>
            <p:ph type="title"/>
          </p:nvPr>
        </p:nvSpPr>
        <p:spPr/>
        <p:txBody>
          <a:bodyPr/>
          <a:lstStyle/>
          <a:p>
            <a:r>
              <a:rPr lang="en-US" dirty="0"/>
              <a:t>Communication and Messaging</a:t>
            </a:r>
          </a:p>
        </p:txBody>
      </p:sp>
      <p:sp>
        <p:nvSpPr>
          <p:cNvPr id="4" name="Content Placeholder 3"/>
          <p:cNvSpPr>
            <a:spLocks noGrp="1"/>
          </p:cNvSpPr>
          <p:nvPr>
            <p:ph sz="half" idx="1"/>
          </p:nvPr>
        </p:nvSpPr>
        <p:spPr>
          <a:xfrm>
            <a:off x="705672" y="1344670"/>
            <a:ext cx="7769984" cy="4525963"/>
          </a:xfrm>
        </p:spPr>
        <p:txBody>
          <a:bodyPr/>
          <a:lstStyle/>
          <a:p>
            <a:r>
              <a:rPr lang="en-US" b="1" u="sng" dirty="0"/>
              <a:t>People want to hear from you</a:t>
            </a:r>
            <a:r>
              <a:rPr lang="en-US" dirty="0"/>
              <a:t>: generally more trust for nonprofits than other news sources.</a:t>
            </a:r>
          </a:p>
          <a:p>
            <a:r>
              <a:rPr lang="en-US" dirty="0"/>
              <a:t>Impact. Impact</a:t>
            </a:r>
            <a:r>
              <a:rPr lang="en-US" b="1" u="sng" dirty="0"/>
              <a:t>. Impact!</a:t>
            </a:r>
          </a:p>
          <a:p>
            <a:r>
              <a:rPr lang="en-US" dirty="0"/>
              <a:t>Offer </a:t>
            </a:r>
            <a:r>
              <a:rPr lang="en-US" b="1" u="sng" dirty="0"/>
              <a:t>help</a:t>
            </a:r>
            <a:r>
              <a:rPr lang="en-US" dirty="0"/>
              <a:t>, not just about asking.</a:t>
            </a:r>
          </a:p>
          <a:p>
            <a:r>
              <a:rPr lang="en-US" dirty="0"/>
              <a:t>Ask for </a:t>
            </a:r>
            <a:r>
              <a:rPr lang="en-US" b="1" u="sng" dirty="0"/>
              <a:t>in-kind</a:t>
            </a:r>
            <a:r>
              <a:rPr lang="en-US" dirty="0"/>
              <a:t>, as appropriate.</a:t>
            </a:r>
          </a:p>
          <a:p>
            <a:r>
              <a:rPr lang="en-US" dirty="0"/>
              <a:t>Offer gratitude at every turn. Consider:</a:t>
            </a:r>
          </a:p>
          <a:p>
            <a:pPr lvl="1"/>
            <a:r>
              <a:rPr lang="en-US" dirty="0"/>
              <a:t>Personal calls from leadership and board members</a:t>
            </a:r>
          </a:p>
          <a:p>
            <a:pPr lvl="1"/>
            <a:r>
              <a:rPr lang="en-US" dirty="0"/>
              <a:t>“Thank-</a:t>
            </a:r>
            <a:r>
              <a:rPr lang="en-US" dirty="0" err="1"/>
              <a:t>yous</a:t>
            </a:r>
            <a:r>
              <a:rPr lang="en-US" dirty="0"/>
              <a:t>” for long-time support</a:t>
            </a:r>
          </a:p>
          <a:p>
            <a:pPr lvl="1"/>
            <a:r>
              <a:rPr lang="en-US" dirty="0"/>
              <a:t>Highlight generosity</a:t>
            </a:r>
          </a:p>
          <a:p>
            <a:endParaRPr lang="en-US" dirty="0"/>
          </a:p>
          <a:p>
            <a:endParaRPr lang="en-US" dirty="0"/>
          </a:p>
        </p:txBody>
      </p:sp>
    </p:spTree>
    <p:extLst>
      <p:ext uri="{BB962C8B-B14F-4D97-AF65-F5344CB8AC3E}">
        <p14:creationId xmlns:p14="http://schemas.microsoft.com/office/powerpoint/2010/main" val="49395682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Fundraising Plans</a:t>
            </a:r>
          </a:p>
        </p:txBody>
      </p:sp>
      <p:sp>
        <p:nvSpPr>
          <p:cNvPr id="3" name="Content Placeholder 2"/>
          <p:cNvSpPr>
            <a:spLocks noGrp="1"/>
          </p:cNvSpPr>
          <p:nvPr>
            <p:ph sz="half" idx="1"/>
          </p:nvPr>
        </p:nvSpPr>
        <p:spPr/>
        <p:txBody>
          <a:bodyPr/>
          <a:lstStyle/>
          <a:p>
            <a:endParaRPr lang="en-US" dirty="0"/>
          </a:p>
        </p:txBody>
      </p:sp>
      <p:graphicFrame>
        <p:nvGraphicFramePr>
          <p:cNvPr id="4" name="Content Placeholder 5"/>
          <p:cNvGraphicFramePr>
            <a:graphicFrameLocks/>
          </p:cNvGraphicFramePr>
          <p:nvPr>
            <p:extLst>
              <p:ext uri="{D42A27DB-BD31-4B8C-83A1-F6EECF244321}">
                <p14:modId xmlns:p14="http://schemas.microsoft.com/office/powerpoint/2010/main" val="4152452980"/>
              </p:ext>
            </p:extLst>
          </p:nvPr>
        </p:nvGraphicFramePr>
        <p:xfrm>
          <a:off x="687387" y="1108948"/>
          <a:ext cx="7769226" cy="5383292"/>
        </p:xfrm>
        <a:graphic>
          <a:graphicData uri="http://schemas.openxmlformats.org/drawingml/2006/table">
            <a:tbl>
              <a:tblPr firstRow="1" bandRow="1">
                <a:tableStyleId>{16D9F66E-5EB9-4882-86FB-DCBF35E3C3E4}</a:tableStyleId>
              </a:tblPr>
              <a:tblGrid>
                <a:gridCol w="3884613">
                  <a:extLst>
                    <a:ext uri="{9D8B030D-6E8A-4147-A177-3AD203B41FA5}">
                      <a16:colId xmlns:a16="http://schemas.microsoft.com/office/drawing/2014/main" val="3850084353"/>
                    </a:ext>
                  </a:extLst>
                </a:gridCol>
                <a:gridCol w="3884613">
                  <a:extLst>
                    <a:ext uri="{9D8B030D-6E8A-4147-A177-3AD203B41FA5}">
                      <a16:colId xmlns:a16="http://schemas.microsoft.com/office/drawing/2014/main" val="889610880"/>
                    </a:ext>
                  </a:extLst>
                </a:gridCol>
              </a:tblGrid>
              <a:tr h="370840">
                <a:tc>
                  <a:txBody>
                    <a:bodyPr/>
                    <a:lstStyle/>
                    <a:p>
                      <a:pPr algn="ctr"/>
                      <a:r>
                        <a:rPr lang="en-US" dirty="0"/>
                        <a:t>Audience </a:t>
                      </a:r>
                    </a:p>
                  </a:txBody>
                  <a:tcPr/>
                </a:tc>
                <a:tc>
                  <a:txBody>
                    <a:bodyPr/>
                    <a:lstStyle/>
                    <a:p>
                      <a:pPr algn="ctr"/>
                      <a:r>
                        <a:rPr lang="en-US" dirty="0"/>
                        <a:t>Funding</a:t>
                      </a:r>
                      <a:r>
                        <a:rPr lang="en-US" baseline="0" dirty="0"/>
                        <a:t> Area</a:t>
                      </a:r>
                      <a:endParaRPr lang="en-US" dirty="0"/>
                    </a:p>
                  </a:txBody>
                  <a:tcPr/>
                </a:tc>
                <a:extLst>
                  <a:ext uri="{0D108BD9-81ED-4DB2-BD59-A6C34878D82A}">
                    <a16:rowId xmlns:a16="http://schemas.microsoft.com/office/drawing/2014/main" val="2049234594"/>
                  </a:ext>
                </a:extLst>
              </a:tr>
              <a:tr h="1187212">
                <a:tc>
                  <a:txBody>
                    <a:bodyPr/>
                    <a:lstStyle/>
                    <a:p>
                      <a:pPr algn="ctr"/>
                      <a:r>
                        <a:rPr lang="en-US" dirty="0"/>
                        <a:t>Individuals</a:t>
                      </a:r>
                    </a:p>
                    <a:p>
                      <a:pPr algn="ctr"/>
                      <a:r>
                        <a:rPr lang="en-US" dirty="0"/>
                        <a:t>Foundations </a:t>
                      </a:r>
                    </a:p>
                    <a:p>
                      <a:pPr algn="ctr"/>
                      <a:r>
                        <a:rPr lang="en-US" dirty="0"/>
                        <a:t>Corporations </a:t>
                      </a:r>
                    </a:p>
                  </a:txBody>
                  <a:tcPr/>
                </a:tc>
                <a:tc>
                  <a:txBody>
                    <a:bodyPr/>
                    <a:lstStyle/>
                    <a:p>
                      <a:pPr algn="ctr"/>
                      <a:r>
                        <a:rPr lang="en-US" dirty="0"/>
                        <a:t>Program(s)</a:t>
                      </a:r>
                    </a:p>
                    <a:p>
                      <a:pPr algn="ctr"/>
                      <a:r>
                        <a:rPr lang="en-US" dirty="0"/>
                        <a:t>Capital </a:t>
                      </a:r>
                    </a:p>
                    <a:p>
                      <a:pPr algn="ctr"/>
                      <a:r>
                        <a:rPr lang="en-US" dirty="0"/>
                        <a:t>Endowment</a:t>
                      </a:r>
                      <a:r>
                        <a:rPr lang="en-US" baseline="0" dirty="0"/>
                        <a:t> </a:t>
                      </a:r>
                      <a:endParaRPr lang="en-US" dirty="0"/>
                    </a:p>
                  </a:txBody>
                  <a:tcPr/>
                </a:tc>
                <a:extLst>
                  <a:ext uri="{0D108BD9-81ED-4DB2-BD59-A6C34878D82A}">
                    <a16:rowId xmlns:a16="http://schemas.microsoft.com/office/drawing/2014/main" val="208554065"/>
                  </a:ext>
                </a:extLst>
              </a:tr>
              <a:tr h="370840">
                <a:tc>
                  <a:txBody>
                    <a:bodyPr/>
                    <a:lstStyle/>
                    <a:p>
                      <a:pPr algn="ctr"/>
                      <a:r>
                        <a:rPr lang="en-US" b="1" dirty="0"/>
                        <a:t>Fundraising</a:t>
                      </a:r>
                      <a:r>
                        <a:rPr lang="en-US" b="1" baseline="0" dirty="0"/>
                        <a:t> Method </a:t>
                      </a:r>
                      <a:endParaRPr lang="en-US" b="1" dirty="0"/>
                    </a:p>
                  </a:txBody>
                  <a:tcPr/>
                </a:tc>
                <a:tc>
                  <a:txBody>
                    <a:bodyPr/>
                    <a:lstStyle/>
                    <a:p>
                      <a:pPr algn="ctr"/>
                      <a:r>
                        <a:rPr lang="en-US" b="1" dirty="0"/>
                        <a:t>Funding Vehicles </a:t>
                      </a:r>
                    </a:p>
                  </a:txBody>
                  <a:tcPr/>
                </a:tc>
                <a:extLst>
                  <a:ext uri="{0D108BD9-81ED-4DB2-BD59-A6C34878D82A}">
                    <a16:rowId xmlns:a16="http://schemas.microsoft.com/office/drawing/2014/main" val="1889287428"/>
                  </a:ext>
                </a:extLst>
              </a:tr>
              <a:tr h="1610360">
                <a:tc>
                  <a:txBody>
                    <a:bodyPr/>
                    <a:lstStyle/>
                    <a:p>
                      <a:pPr algn="ctr"/>
                      <a:r>
                        <a:rPr lang="en-US" dirty="0"/>
                        <a:t>Peer-to-Peer</a:t>
                      </a:r>
                    </a:p>
                    <a:p>
                      <a:pPr algn="ctr"/>
                      <a:r>
                        <a:rPr lang="en-US" dirty="0"/>
                        <a:t>Events</a:t>
                      </a:r>
                    </a:p>
                    <a:p>
                      <a:pPr algn="ctr"/>
                      <a:r>
                        <a:rPr lang="en-US" dirty="0"/>
                        <a:t>Direct Mail </a:t>
                      </a:r>
                    </a:p>
                    <a:p>
                      <a:pPr algn="ctr"/>
                      <a:r>
                        <a:rPr lang="en-US" dirty="0"/>
                        <a:t>Social Media/Web</a:t>
                      </a:r>
                    </a:p>
                  </a:txBody>
                  <a:tcPr/>
                </a:tc>
                <a:tc>
                  <a:txBody>
                    <a:bodyPr/>
                    <a:lstStyle/>
                    <a:p>
                      <a:pPr algn="ctr"/>
                      <a:r>
                        <a:rPr lang="en-US" dirty="0"/>
                        <a:t>Cash</a:t>
                      </a:r>
                    </a:p>
                    <a:p>
                      <a:pPr algn="ctr"/>
                      <a:r>
                        <a:rPr lang="en-US" dirty="0"/>
                        <a:t>Credit Card</a:t>
                      </a:r>
                    </a:p>
                    <a:p>
                      <a:pPr algn="ctr"/>
                      <a:r>
                        <a:rPr lang="en-US" dirty="0"/>
                        <a:t>Donor Advised Funds</a:t>
                      </a:r>
                    </a:p>
                    <a:p>
                      <a:pPr algn="ctr"/>
                      <a:r>
                        <a:rPr lang="en-US" dirty="0"/>
                        <a:t>Planned Gifts </a:t>
                      </a:r>
                    </a:p>
                  </a:txBody>
                  <a:tcPr/>
                </a:tc>
                <a:extLst>
                  <a:ext uri="{0D108BD9-81ED-4DB2-BD59-A6C34878D82A}">
                    <a16:rowId xmlns:a16="http://schemas.microsoft.com/office/drawing/2014/main" val="2991472132"/>
                  </a:ext>
                </a:extLst>
              </a:tr>
              <a:tr h="381000">
                <a:tc gridSpan="2">
                  <a:txBody>
                    <a:bodyPr/>
                    <a:lstStyle/>
                    <a:p>
                      <a:pPr algn="ctr"/>
                      <a:r>
                        <a:rPr lang="en-US" b="1" dirty="0"/>
                        <a:t>Donor Cycle </a:t>
                      </a:r>
                    </a:p>
                  </a:txBody>
                  <a:tcPr/>
                </a:tc>
                <a:tc hMerge="1">
                  <a:txBody>
                    <a:bodyPr/>
                    <a:lstStyle/>
                    <a:p>
                      <a:endParaRPr lang="en-US" dirty="0"/>
                    </a:p>
                  </a:txBody>
                  <a:tcPr/>
                </a:tc>
                <a:extLst>
                  <a:ext uri="{0D108BD9-81ED-4DB2-BD59-A6C34878D82A}">
                    <a16:rowId xmlns:a16="http://schemas.microsoft.com/office/drawing/2014/main" val="778503012"/>
                  </a:ext>
                </a:extLst>
              </a:tr>
              <a:tr h="370840">
                <a:tc gridSpan="2">
                  <a:txBody>
                    <a:bodyPr/>
                    <a:lstStyle/>
                    <a:p>
                      <a:pPr algn="ctr"/>
                      <a:r>
                        <a:rPr lang="en-US" dirty="0"/>
                        <a:t>Identification</a:t>
                      </a:r>
                    </a:p>
                    <a:p>
                      <a:pPr algn="ctr"/>
                      <a:r>
                        <a:rPr lang="en-US" dirty="0"/>
                        <a:t>Discovery </a:t>
                      </a:r>
                    </a:p>
                    <a:p>
                      <a:pPr algn="ctr"/>
                      <a:r>
                        <a:rPr lang="en-US" dirty="0"/>
                        <a:t>Cultivation </a:t>
                      </a:r>
                    </a:p>
                    <a:p>
                      <a:pPr algn="ctr"/>
                      <a:r>
                        <a:rPr lang="en-US" dirty="0"/>
                        <a:t>Solicitation </a:t>
                      </a:r>
                    </a:p>
                    <a:p>
                      <a:pPr algn="ctr"/>
                      <a:r>
                        <a:rPr lang="en-US" dirty="0"/>
                        <a:t>Stewardship</a:t>
                      </a:r>
                    </a:p>
                  </a:txBody>
                  <a:tcPr/>
                </a:tc>
                <a:tc hMerge="1">
                  <a:txBody>
                    <a:bodyPr/>
                    <a:lstStyle/>
                    <a:p>
                      <a:endParaRPr lang="en-US" dirty="0"/>
                    </a:p>
                  </a:txBody>
                  <a:tcPr/>
                </a:tc>
                <a:extLst>
                  <a:ext uri="{0D108BD9-81ED-4DB2-BD59-A6C34878D82A}">
                    <a16:rowId xmlns:a16="http://schemas.microsoft.com/office/drawing/2014/main" val="3882221769"/>
                  </a:ext>
                </a:extLst>
              </a:tr>
            </a:tbl>
          </a:graphicData>
        </a:graphic>
      </p:graphicFrame>
    </p:spTree>
    <p:extLst>
      <p:ext uri="{BB962C8B-B14F-4D97-AF65-F5344CB8AC3E}">
        <p14:creationId xmlns:p14="http://schemas.microsoft.com/office/powerpoint/2010/main" val="1672486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5A5CB6C-E2EF-F145-B8BD-69775E510DCC}" type="slidenum">
              <a:rPr lang="en-US" smtClean="0"/>
              <a:pPr/>
              <a:t>13</a:t>
            </a:fld>
            <a:endParaRPr lang="en-US" dirty="0"/>
          </a:p>
        </p:txBody>
      </p:sp>
      <p:sp>
        <p:nvSpPr>
          <p:cNvPr id="3" name="Title 2"/>
          <p:cNvSpPr>
            <a:spLocks noGrp="1"/>
          </p:cNvSpPr>
          <p:nvPr>
            <p:ph type="title"/>
          </p:nvPr>
        </p:nvSpPr>
        <p:spPr>
          <a:xfrm>
            <a:off x="578076" y="528799"/>
            <a:ext cx="7769984" cy="553998"/>
          </a:xfrm>
        </p:spPr>
        <p:txBody>
          <a:bodyPr/>
          <a:lstStyle/>
          <a:p>
            <a:r>
              <a:rPr lang="en-US" dirty="0"/>
              <a:t> Annual Fundraising Opportunities</a:t>
            </a:r>
          </a:p>
        </p:txBody>
      </p:sp>
      <p:sp>
        <p:nvSpPr>
          <p:cNvPr id="4" name="Content Placeholder 3"/>
          <p:cNvSpPr>
            <a:spLocks noGrp="1"/>
          </p:cNvSpPr>
          <p:nvPr>
            <p:ph sz="half" idx="1"/>
          </p:nvPr>
        </p:nvSpPr>
        <p:spPr>
          <a:xfrm>
            <a:off x="762000" y="1569968"/>
            <a:ext cx="7769984" cy="4525963"/>
          </a:xfrm>
        </p:spPr>
        <p:txBody>
          <a:bodyPr/>
          <a:lstStyle/>
          <a:p>
            <a:r>
              <a:rPr lang="en-US" sz="2400" b="1" u="sng" dirty="0"/>
              <a:t>Use technology: </a:t>
            </a:r>
            <a:r>
              <a:rPr lang="en-US" sz="2400" dirty="0"/>
              <a:t>Social Media, Online Messaging, Zoom</a:t>
            </a:r>
          </a:p>
          <a:p>
            <a:r>
              <a:rPr lang="en-US" sz="2400" dirty="0"/>
              <a:t>Don’t forget about regular </a:t>
            </a:r>
            <a:r>
              <a:rPr lang="en-US" sz="2400" b="1" u="sng" dirty="0"/>
              <a:t>direct mail.</a:t>
            </a:r>
          </a:p>
          <a:p>
            <a:r>
              <a:rPr lang="en-US" sz="2400" b="1" u="sng" dirty="0"/>
              <a:t>Foundation and corporate opportunities </a:t>
            </a:r>
            <a:r>
              <a:rPr lang="en-US" sz="2400" dirty="0"/>
              <a:t>for COVID-19 relief funds.</a:t>
            </a:r>
          </a:p>
          <a:p>
            <a:r>
              <a:rPr lang="en-US" sz="2400" dirty="0"/>
              <a:t>Pay attention to </a:t>
            </a:r>
            <a:r>
              <a:rPr lang="en-US" sz="2400" b="1" u="sng" dirty="0"/>
              <a:t>new donors making gifts </a:t>
            </a:r>
            <a:r>
              <a:rPr lang="en-US" sz="2400" dirty="0"/>
              <a:t>and develop the right strategy to engage long-term.</a:t>
            </a:r>
          </a:p>
          <a:p>
            <a:r>
              <a:rPr lang="en-US" sz="2400" b="1" u="sng" dirty="0"/>
              <a:t>Rethink and evaluate special events </a:t>
            </a:r>
            <a:r>
              <a:rPr lang="en-US" sz="2400" dirty="0"/>
              <a:t>moving forward. However, don’t hesitate to ask for virtual sponsorships and be creative with marketing.</a:t>
            </a:r>
          </a:p>
          <a:p>
            <a:pPr marL="0" indent="0">
              <a:buNone/>
            </a:pPr>
            <a:endParaRPr lang="en-US" dirty="0"/>
          </a:p>
          <a:p>
            <a:endParaRPr lang="en-US" dirty="0"/>
          </a:p>
        </p:txBody>
      </p:sp>
    </p:spTree>
    <p:extLst>
      <p:ext uri="{BB962C8B-B14F-4D97-AF65-F5344CB8AC3E}">
        <p14:creationId xmlns:p14="http://schemas.microsoft.com/office/powerpoint/2010/main" val="168927756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5A5CB6C-E2EF-F145-B8BD-69775E510DCC}" type="slidenum">
              <a:rPr lang="en-US" smtClean="0"/>
              <a:pPr/>
              <a:t>14</a:t>
            </a:fld>
            <a:endParaRPr lang="en-US" dirty="0"/>
          </a:p>
        </p:txBody>
      </p:sp>
      <p:sp>
        <p:nvSpPr>
          <p:cNvPr id="3" name="Title 2"/>
          <p:cNvSpPr>
            <a:spLocks noGrp="1"/>
          </p:cNvSpPr>
          <p:nvPr>
            <p:ph type="title"/>
          </p:nvPr>
        </p:nvSpPr>
        <p:spPr/>
        <p:txBody>
          <a:bodyPr/>
          <a:lstStyle/>
          <a:p>
            <a:r>
              <a:rPr lang="en-US" dirty="0"/>
              <a:t>Major Gifts Opportunities</a:t>
            </a:r>
          </a:p>
        </p:txBody>
      </p:sp>
      <p:sp>
        <p:nvSpPr>
          <p:cNvPr id="4" name="Content Placeholder 3"/>
          <p:cNvSpPr>
            <a:spLocks noGrp="1"/>
          </p:cNvSpPr>
          <p:nvPr>
            <p:ph sz="half" idx="1"/>
          </p:nvPr>
        </p:nvSpPr>
        <p:spPr>
          <a:xfrm>
            <a:off x="705672" y="1344670"/>
            <a:ext cx="7769984" cy="4525963"/>
          </a:xfrm>
        </p:spPr>
        <p:txBody>
          <a:bodyPr/>
          <a:lstStyle/>
          <a:p>
            <a:r>
              <a:rPr lang="en-US" dirty="0"/>
              <a:t>Donor Advised </a:t>
            </a:r>
            <a:r>
              <a:rPr lang="en-US" dirty="0">
                <a:solidFill>
                  <a:srgbClr val="000000"/>
                </a:solidFill>
              </a:rPr>
              <a:t>Funds (Fidelity is the second largest grant maker after Gates Foundation):</a:t>
            </a:r>
          </a:p>
          <a:p>
            <a:pPr lvl="1"/>
            <a:r>
              <a:rPr lang="en-US" dirty="0"/>
              <a:t>DAF donors are strategic and committed </a:t>
            </a:r>
          </a:p>
          <a:p>
            <a:pPr lvl="1"/>
            <a:r>
              <a:rPr lang="en-US" dirty="0"/>
              <a:t>Median age 55</a:t>
            </a:r>
          </a:p>
          <a:p>
            <a:pPr lvl="1"/>
            <a:r>
              <a:rPr lang="en-US" dirty="0"/>
              <a:t>Giving motivated by financial benefits and strategic planning reasons</a:t>
            </a:r>
          </a:p>
          <a:p>
            <a:pPr lvl="1"/>
            <a:r>
              <a:rPr lang="en-US" dirty="0"/>
              <a:t>Average account size is $19,000 making 10 grants</a:t>
            </a:r>
          </a:p>
          <a:p>
            <a:pPr lvl="1"/>
            <a:r>
              <a:rPr lang="en-US" b="1" dirty="0"/>
              <a:t>86% increase in new DAFs due to tax reform</a:t>
            </a:r>
          </a:p>
          <a:p>
            <a:endParaRPr lang="en-US" dirty="0"/>
          </a:p>
          <a:p>
            <a:endParaRPr lang="en-US" dirty="0"/>
          </a:p>
        </p:txBody>
      </p:sp>
    </p:spTree>
    <p:extLst>
      <p:ext uri="{BB962C8B-B14F-4D97-AF65-F5344CB8AC3E}">
        <p14:creationId xmlns:p14="http://schemas.microsoft.com/office/powerpoint/2010/main" val="196558545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5A5CB6C-E2EF-F145-B8BD-69775E510DCC}" type="slidenum">
              <a:rPr lang="en-US" smtClean="0"/>
              <a:pPr/>
              <a:t>15</a:t>
            </a:fld>
            <a:endParaRPr lang="en-US" dirty="0"/>
          </a:p>
        </p:txBody>
      </p:sp>
      <p:sp>
        <p:nvSpPr>
          <p:cNvPr id="3" name="Title 2"/>
          <p:cNvSpPr>
            <a:spLocks noGrp="1"/>
          </p:cNvSpPr>
          <p:nvPr>
            <p:ph type="title"/>
          </p:nvPr>
        </p:nvSpPr>
        <p:spPr/>
        <p:txBody>
          <a:bodyPr/>
          <a:lstStyle/>
          <a:p>
            <a:r>
              <a:rPr lang="en-US" dirty="0"/>
              <a:t>Major Gifts Opportunities</a:t>
            </a:r>
          </a:p>
        </p:txBody>
      </p:sp>
      <p:sp>
        <p:nvSpPr>
          <p:cNvPr id="4" name="Content Placeholder 3"/>
          <p:cNvSpPr>
            <a:spLocks noGrp="1"/>
          </p:cNvSpPr>
          <p:nvPr>
            <p:ph sz="half" idx="1"/>
          </p:nvPr>
        </p:nvSpPr>
        <p:spPr>
          <a:xfrm>
            <a:off x="705672" y="1326382"/>
            <a:ext cx="7769984" cy="4525963"/>
          </a:xfrm>
        </p:spPr>
        <p:txBody>
          <a:bodyPr>
            <a:normAutofit lnSpcReduction="10000"/>
          </a:bodyPr>
          <a:lstStyle/>
          <a:p>
            <a:r>
              <a:rPr lang="en-US" dirty="0"/>
              <a:t>Pay attention and market tax advantages: </a:t>
            </a:r>
          </a:p>
          <a:p>
            <a:pPr lvl="1"/>
            <a:r>
              <a:rPr lang="en-US" dirty="0"/>
              <a:t>In 2020, individual taxpayers who do not itemize will be eligible to claim </a:t>
            </a:r>
            <a:r>
              <a:rPr lang="en-US" b="1" u="sng" dirty="0"/>
              <a:t>up to $300 in charitable contributions </a:t>
            </a:r>
            <a:r>
              <a:rPr lang="en-US" dirty="0"/>
              <a:t>as a deduction.</a:t>
            </a:r>
          </a:p>
          <a:p>
            <a:pPr lvl="1"/>
            <a:r>
              <a:rPr lang="en-US" b="1" u="sng" dirty="0"/>
              <a:t>Cash contribution limits have been raised for gifts </a:t>
            </a:r>
            <a:r>
              <a:rPr lang="en-US" dirty="0"/>
              <a:t>to public charities (though not to donor advised funds or supporting organizations):</a:t>
            </a:r>
          </a:p>
          <a:p>
            <a:pPr lvl="2"/>
            <a:r>
              <a:rPr lang="en-US" dirty="0"/>
              <a:t>Individual taxpayers are now subject to a limit of 100% of AGI (up from 60%).</a:t>
            </a:r>
          </a:p>
          <a:p>
            <a:pPr lvl="2"/>
            <a:r>
              <a:rPr lang="en-US" dirty="0"/>
              <a:t>Corporations are now subject to a limit of 25% of pretax income (up from 10%).</a:t>
            </a:r>
          </a:p>
          <a:p>
            <a:pPr lvl="2"/>
            <a:r>
              <a:rPr lang="en-US" dirty="0"/>
              <a:t>Food inventory contributions are now subject to a limit of 25% of pretax income (up from 15%).</a:t>
            </a:r>
          </a:p>
          <a:p>
            <a:pPr lvl="2"/>
            <a:r>
              <a:rPr lang="en-US" dirty="0"/>
              <a:t>Excess contributions may be carried over.</a:t>
            </a:r>
          </a:p>
          <a:p>
            <a:endParaRPr lang="en-US" dirty="0"/>
          </a:p>
        </p:txBody>
      </p:sp>
    </p:spTree>
    <p:extLst>
      <p:ext uri="{BB962C8B-B14F-4D97-AF65-F5344CB8AC3E}">
        <p14:creationId xmlns:p14="http://schemas.microsoft.com/office/powerpoint/2010/main" val="259840920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Leadership </a:t>
            </a:r>
          </a:p>
        </p:txBody>
      </p:sp>
      <p:sp>
        <p:nvSpPr>
          <p:cNvPr id="3" name="Content Placeholder 2"/>
          <p:cNvSpPr>
            <a:spLocks noGrp="1"/>
          </p:cNvSpPr>
          <p:nvPr>
            <p:ph sz="half" idx="1"/>
          </p:nvPr>
        </p:nvSpPr>
        <p:spPr>
          <a:xfrm>
            <a:off x="761999" y="1295400"/>
            <a:ext cx="8016371" cy="4830763"/>
          </a:xfrm>
        </p:spPr>
        <p:txBody>
          <a:bodyPr/>
          <a:lstStyle/>
          <a:p>
            <a:r>
              <a:rPr lang="en-US" dirty="0"/>
              <a:t>	</a:t>
            </a:r>
            <a:r>
              <a:rPr lang="en-US" b="1" u="sng" dirty="0"/>
              <a:t>Early decisions </a:t>
            </a:r>
            <a:r>
              <a:rPr lang="en-US" dirty="0"/>
              <a:t>make the greatest impact</a:t>
            </a:r>
          </a:p>
          <a:p>
            <a:r>
              <a:rPr lang="en-US" dirty="0"/>
              <a:t> 	Make hard decisions based on sound strategy and </a:t>
            </a:r>
            <a:r>
              <a:rPr lang="en-US" b="1" u="sng" dirty="0"/>
              <a:t>don’t </a:t>
            </a:r>
            <a:r>
              <a:rPr lang="en-US" b="1" dirty="0"/>
              <a:t>	</a:t>
            </a:r>
            <a:r>
              <a:rPr lang="en-US" b="1" u="sng" dirty="0"/>
              <a:t>look back</a:t>
            </a:r>
          </a:p>
          <a:p>
            <a:r>
              <a:rPr lang="en-US" dirty="0"/>
              <a:t>   </a:t>
            </a:r>
            <a:r>
              <a:rPr lang="en-US" b="1" u="sng" dirty="0"/>
              <a:t>Build confidence </a:t>
            </a:r>
            <a:r>
              <a:rPr lang="en-US" dirty="0"/>
              <a:t>by realistic </a:t>
            </a:r>
            <a:br>
              <a:rPr lang="en-US" dirty="0"/>
            </a:br>
            <a:r>
              <a:rPr lang="en-US" dirty="0"/>
              <a:t>    optimism</a:t>
            </a:r>
          </a:p>
          <a:p>
            <a:r>
              <a:rPr lang="en-US" dirty="0"/>
              <a:t>    Instill trust by </a:t>
            </a:r>
            <a:r>
              <a:rPr lang="en-US" b="1" u="sng" dirty="0"/>
              <a:t>communicating the </a:t>
            </a:r>
            <a:br>
              <a:rPr lang="en-US" b="1" u="sng" dirty="0"/>
            </a:br>
            <a:r>
              <a:rPr lang="en-US" b="1" dirty="0"/>
              <a:t>    </a:t>
            </a:r>
            <a:r>
              <a:rPr lang="en-US" b="1" u="sng" dirty="0"/>
              <a:t>good and the bad </a:t>
            </a:r>
            <a:r>
              <a:rPr lang="en-US" dirty="0"/>
              <a:t>along the way</a:t>
            </a:r>
          </a:p>
          <a:p>
            <a:pPr marL="0" indent="0">
              <a:buNone/>
            </a:pPr>
            <a:endParaRPr lang="en-US" dirty="0"/>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705672" y="4267200"/>
            <a:ext cx="3444371" cy="2378079"/>
          </a:xfrm>
          <a:prstGeom prst="rect">
            <a:avLst/>
          </a:prstGeom>
        </p:spPr>
      </p:pic>
    </p:spTree>
    <p:extLst>
      <p:ext uri="{BB962C8B-B14F-4D97-AF65-F5344CB8AC3E}">
        <p14:creationId xmlns:p14="http://schemas.microsoft.com/office/powerpoint/2010/main" val="2453276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Board Leadership </a:t>
            </a:r>
          </a:p>
        </p:txBody>
      </p:sp>
      <p:sp>
        <p:nvSpPr>
          <p:cNvPr id="5" name="Content Placeholder 4"/>
          <p:cNvSpPr>
            <a:spLocks noGrp="1"/>
          </p:cNvSpPr>
          <p:nvPr>
            <p:ph sz="half" idx="1"/>
          </p:nvPr>
        </p:nvSpPr>
        <p:spPr>
          <a:xfrm>
            <a:off x="764416" y="1341437"/>
            <a:ext cx="7769984" cy="4525963"/>
          </a:xfrm>
        </p:spPr>
        <p:txBody>
          <a:bodyPr/>
          <a:lstStyle/>
          <a:p>
            <a:r>
              <a:rPr lang="en-US" b="1" u="sng" dirty="0"/>
              <a:t>Lead by example </a:t>
            </a:r>
            <a:r>
              <a:rPr lang="en-US" dirty="0"/>
              <a:t>– communicate and engage, be proactive – tell your story and impact.</a:t>
            </a:r>
          </a:p>
          <a:p>
            <a:r>
              <a:rPr lang="en-US" dirty="0"/>
              <a:t>Every person has </a:t>
            </a:r>
            <a:r>
              <a:rPr lang="en-US" b="1" u="sng" dirty="0"/>
              <a:t>a different perspective and situation </a:t>
            </a:r>
            <a:r>
              <a:rPr lang="en-US" dirty="0"/>
              <a:t>– don’t determine where someone stands until you have talked with them.</a:t>
            </a:r>
          </a:p>
          <a:p>
            <a:r>
              <a:rPr lang="en-US" dirty="0"/>
              <a:t>Take the time to </a:t>
            </a:r>
            <a:r>
              <a:rPr lang="en-US" b="1" u="sng" dirty="0"/>
              <a:t>know your top donors </a:t>
            </a:r>
            <a:r>
              <a:rPr lang="en-US" dirty="0"/>
              <a:t>and how this crisis is impacting them as well.</a:t>
            </a:r>
          </a:p>
          <a:p>
            <a:r>
              <a:rPr lang="en-US" b="1" u="sng" dirty="0"/>
              <a:t>Be a part of the team </a:t>
            </a:r>
            <a:r>
              <a:rPr lang="en-US" dirty="0"/>
              <a:t>that builds confidence. </a:t>
            </a:r>
          </a:p>
        </p:txBody>
      </p:sp>
      <p:sp>
        <p:nvSpPr>
          <p:cNvPr id="4" name="Content Placeholder 3"/>
          <p:cNvSpPr txBox="1">
            <a:spLocks/>
          </p:cNvSpPr>
          <p:nvPr/>
        </p:nvSpPr>
        <p:spPr>
          <a:xfrm>
            <a:off x="609600" y="1676400"/>
            <a:ext cx="8153400" cy="434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Arial" charset="0"/>
              <a:buChar char="•"/>
            </a:pPr>
            <a:endParaRPr lang="en-US" altLang="en-US" dirty="0">
              <a:ea typeface="Myriad Pro" pitchFamily="34" charset="0"/>
              <a:cs typeface="Myriad Pro" pitchFamily="34" charset="0"/>
            </a:endParaRPr>
          </a:p>
        </p:txBody>
      </p:sp>
    </p:spTree>
    <p:extLst>
      <p:ext uri="{BB962C8B-B14F-4D97-AF65-F5344CB8AC3E}">
        <p14:creationId xmlns:p14="http://schemas.microsoft.com/office/powerpoint/2010/main" val="415352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5A5CB6C-E2EF-F145-B8BD-69775E510DCC}" type="slidenum">
              <a:rPr lang="en-US" smtClean="0"/>
              <a:pPr/>
              <a:t>18</a:t>
            </a:fld>
            <a:endParaRPr lang="en-US" dirty="0"/>
          </a:p>
        </p:txBody>
      </p:sp>
      <p:sp>
        <p:nvSpPr>
          <p:cNvPr id="3" name="Title 2"/>
          <p:cNvSpPr>
            <a:spLocks noGrp="1"/>
          </p:cNvSpPr>
          <p:nvPr>
            <p:ph type="title"/>
          </p:nvPr>
        </p:nvSpPr>
        <p:spPr>
          <a:xfrm>
            <a:off x="705672" y="528799"/>
            <a:ext cx="7769984" cy="553998"/>
          </a:xfrm>
        </p:spPr>
        <p:txBody>
          <a:bodyPr/>
          <a:lstStyle/>
          <a:p>
            <a:r>
              <a:rPr lang="en-US" dirty="0"/>
              <a:t>A Word About Campaigning</a:t>
            </a:r>
          </a:p>
        </p:txBody>
      </p:sp>
      <p:sp>
        <p:nvSpPr>
          <p:cNvPr id="4" name="Content Placeholder 3"/>
          <p:cNvSpPr>
            <a:spLocks noGrp="1"/>
          </p:cNvSpPr>
          <p:nvPr>
            <p:ph sz="half" idx="1"/>
          </p:nvPr>
        </p:nvSpPr>
        <p:spPr>
          <a:xfrm>
            <a:off x="705672" y="1606544"/>
            <a:ext cx="7769984" cy="4525963"/>
          </a:xfrm>
        </p:spPr>
        <p:txBody>
          <a:bodyPr/>
          <a:lstStyle/>
          <a:p>
            <a:r>
              <a:rPr lang="en-US" sz="2400" dirty="0"/>
              <a:t>If essential, </a:t>
            </a:r>
            <a:r>
              <a:rPr lang="en-US" sz="2400" b="1" u="sng" dirty="0"/>
              <a:t>don’t stop.</a:t>
            </a:r>
          </a:p>
          <a:p>
            <a:r>
              <a:rPr lang="en-US" sz="2400" b="1" u="sng" dirty="0"/>
              <a:t>Stay focused </a:t>
            </a:r>
            <a:r>
              <a:rPr lang="en-US" sz="2400" dirty="0"/>
              <a:t>and use the time to strengthen case and revisit the budget.</a:t>
            </a:r>
          </a:p>
          <a:p>
            <a:r>
              <a:rPr lang="en-US" sz="2400" b="1" u="sng" dirty="0"/>
              <a:t>Celebrate: </a:t>
            </a:r>
            <a:r>
              <a:rPr lang="en-US" sz="2400" dirty="0"/>
              <a:t>Gifts are still being made.</a:t>
            </a:r>
          </a:p>
          <a:p>
            <a:r>
              <a:rPr lang="en-US" sz="2400" b="1" u="sng" dirty="0"/>
              <a:t>Consider phased goals </a:t>
            </a:r>
            <a:r>
              <a:rPr lang="en-US" sz="2400" dirty="0"/>
              <a:t>and opportunities based on alignment with COVID-19 relief.</a:t>
            </a:r>
          </a:p>
          <a:p>
            <a:endParaRPr lang="en-US" dirty="0"/>
          </a:p>
        </p:txBody>
      </p:sp>
    </p:spTree>
    <p:extLst>
      <p:ext uri="{BB962C8B-B14F-4D97-AF65-F5344CB8AC3E}">
        <p14:creationId xmlns:p14="http://schemas.microsoft.com/office/powerpoint/2010/main" val="337060457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200" y="1508446"/>
            <a:ext cx="7767051" cy="2462213"/>
          </a:xfrm>
        </p:spPr>
        <p:txBody>
          <a:bodyPr/>
          <a:lstStyle/>
          <a:p>
            <a:r>
              <a:rPr lang="en-US" sz="4000" dirty="0"/>
              <a:t>“We believe there are moments in life that should be defined by our vision, values, hopes and dreams, not by a virus.”</a:t>
            </a:r>
          </a:p>
        </p:txBody>
      </p:sp>
      <p:sp>
        <p:nvSpPr>
          <p:cNvPr id="3" name="TextBox 2"/>
          <p:cNvSpPr txBox="1"/>
          <p:nvPr/>
        </p:nvSpPr>
        <p:spPr>
          <a:xfrm>
            <a:off x="3159135" y="4287434"/>
            <a:ext cx="4500800" cy="1200329"/>
          </a:xfrm>
          <a:prstGeom prst="rect">
            <a:avLst/>
          </a:prstGeom>
          <a:noFill/>
        </p:spPr>
        <p:txBody>
          <a:bodyPr wrap="square" rtlCol="0">
            <a:spAutoFit/>
          </a:bodyPr>
          <a:lstStyle/>
          <a:p>
            <a:pPr algn="r"/>
            <a:r>
              <a:rPr lang="en-US" sz="2400" i="1" dirty="0">
                <a:solidFill>
                  <a:schemeClr val="bg1"/>
                </a:solidFill>
                <a:latin typeface="Myriad Pro Light" panose="020B0403030403020204" pitchFamily="34" charset="0"/>
                <a:cs typeface="Myriad Pro Semibold"/>
              </a:rPr>
              <a:t>Gary Friedman</a:t>
            </a:r>
          </a:p>
          <a:p>
            <a:pPr algn="r"/>
            <a:r>
              <a:rPr lang="en-US" sz="2400" i="1" dirty="0">
                <a:solidFill>
                  <a:schemeClr val="bg1"/>
                </a:solidFill>
                <a:latin typeface="Myriad Pro Light" panose="020B0403030403020204" pitchFamily="34" charset="0"/>
                <a:cs typeface="Myriad Pro Semibold"/>
              </a:rPr>
              <a:t>Chairman &amp; CEO</a:t>
            </a:r>
          </a:p>
          <a:p>
            <a:pPr algn="r"/>
            <a:r>
              <a:rPr lang="en-US" sz="2400" i="1" dirty="0">
                <a:solidFill>
                  <a:schemeClr val="bg1"/>
                </a:solidFill>
                <a:latin typeface="Myriad Pro Light" panose="020B0403030403020204" pitchFamily="34" charset="0"/>
                <a:cs typeface="Myriad Pro Semibold"/>
              </a:rPr>
              <a:t>Restoration Hardware</a:t>
            </a:r>
          </a:p>
        </p:txBody>
      </p:sp>
    </p:spTree>
    <p:extLst>
      <p:ext uri="{BB962C8B-B14F-4D97-AF65-F5344CB8AC3E}">
        <p14:creationId xmlns:p14="http://schemas.microsoft.com/office/powerpoint/2010/main" val="132514512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076" y="471232"/>
            <a:ext cx="7769984" cy="553998"/>
          </a:xfrm>
        </p:spPr>
        <p:txBody>
          <a:bodyPr/>
          <a:lstStyle/>
          <a:p>
            <a:r>
              <a:rPr lang="en-US" dirty="0"/>
              <a:t>Michelle Buchanan, CFRE</a:t>
            </a:r>
          </a:p>
        </p:txBody>
      </p:sp>
      <p:sp>
        <p:nvSpPr>
          <p:cNvPr id="6" name="Text Placeholder 5"/>
          <p:cNvSpPr>
            <a:spLocks noGrp="1"/>
          </p:cNvSpPr>
          <p:nvPr>
            <p:ph type="body" sz="quarter" idx="13"/>
          </p:nvPr>
        </p:nvSpPr>
        <p:spPr>
          <a:xfrm>
            <a:off x="2316878" y="1025230"/>
            <a:ext cx="6031181" cy="4808531"/>
          </a:xfrm>
        </p:spPr>
        <p:txBody>
          <a:bodyPr>
            <a:noAutofit/>
          </a:bodyPr>
          <a:lstStyle/>
          <a:p>
            <a:pPr marL="0" indent="0">
              <a:buNone/>
            </a:pPr>
            <a:endParaRPr lang="en-US" sz="1400" b="1" u="sng" dirty="0"/>
          </a:p>
          <a:p>
            <a:pPr marL="0" indent="0" algn="ctr">
              <a:lnSpc>
                <a:spcPts val="1700"/>
              </a:lnSpc>
              <a:spcBef>
                <a:spcPts val="600"/>
              </a:spcBef>
              <a:buNone/>
            </a:pPr>
            <a:r>
              <a:rPr lang="en-US" sz="1300" dirty="0">
                <a:latin typeface="Myriad Pro" panose="020B0503030403020204" pitchFamily="34" charset="0"/>
              </a:rPr>
              <a:t>Two words come to mind to describe Michelle’s counseling style – determination and results! Well actually, three words – the third is fun! While taking the work of fundraising seriously, Michelle doesn’t make the work of planning, campaigning and mentoring anything but an enjoyable experience. When in a tough spot, Michelle will settle for nothing short of success and the celebration that follows achieving a goal. Her goal is to make others better – to strengthen the skills and results of those with whom she works.</a:t>
            </a:r>
          </a:p>
          <a:p>
            <a:pPr marL="0" indent="0" algn="ctr">
              <a:lnSpc>
                <a:spcPts val="1700"/>
              </a:lnSpc>
              <a:spcBef>
                <a:spcPts val="600"/>
              </a:spcBef>
              <a:buNone/>
            </a:pPr>
            <a:r>
              <a:rPr lang="en-US" sz="1300" dirty="0">
                <a:latin typeface="Myriad Pro" panose="020B0503030403020204" pitchFamily="34" charset="0"/>
              </a:rPr>
              <a:t>Building strong, trusted relationships was one of the secrets to Michelle’s success as a development professional and major gift officer. Michelle began her fundraising career at the Wesley Community Center, eventually serving at the University of Houston’s main campus. Before joining Dini Spheris, Michelle was a leader among the major gift solicitors at The University of Texas M. D. Anderson Cancer Center. There, Michelle managed an annual portfolio of over 150 individuals – many of whom she would come to regard as personal friends.</a:t>
            </a:r>
          </a:p>
          <a:p>
            <a:pPr marL="0" indent="0" algn="ctr">
              <a:lnSpc>
                <a:spcPts val="1700"/>
              </a:lnSpc>
              <a:spcBef>
                <a:spcPts val="600"/>
              </a:spcBef>
              <a:buNone/>
            </a:pPr>
            <a:r>
              <a:rPr lang="en-US" sz="1300" dirty="0">
                <a:latin typeface="Myriad Pro" panose="020B0503030403020204" pitchFamily="34" charset="0"/>
              </a:rPr>
              <a:t>At Dini Spheris, Michelle has served as team leader on numerous projects. Those projects include building a centralized philanthropy program for St. Louis’ Mercy Health system, which spans four states and 32 hospitals, as well as working with Medical Center Hospital in Odessa, Texas, to create the first-ever major gift foundation. A graduate of Texas Tech University, Michelle is often heard speaking at major professional conferences in nonprofit, educational and healthcare philanthropy.</a:t>
            </a:r>
          </a:p>
          <a:p>
            <a:pPr marL="0" indent="0" algn="ctr">
              <a:buNone/>
            </a:pPr>
            <a:endParaRPr lang="en-US" sz="1400" b="1" u="sng" dirty="0"/>
          </a:p>
        </p:txBody>
      </p:sp>
      <p:pic>
        <p:nvPicPr>
          <p:cNvPr id="9" name="Picture Placeholder 8"/>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l="14691" r="14691"/>
          <a:stretch>
            <a:fillRect/>
          </a:stretch>
        </p:blipFill>
        <p:spPr>
          <a:xfrm>
            <a:off x="438376" y="2048186"/>
            <a:ext cx="1585244" cy="2244975"/>
          </a:xfrm>
        </p:spPr>
      </p:pic>
      <p:sp>
        <p:nvSpPr>
          <p:cNvPr id="8" name="Slide Number Placeholder 7"/>
          <p:cNvSpPr>
            <a:spLocks noGrp="1"/>
          </p:cNvSpPr>
          <p:nvPr>
            <p:ph type="sldNum" sz="quarter" idx="10"/>
          </p:nvPr>
        </p:nvSpPr>
        <p:spPr/>
        <p:txBody>
          <a:bodyPr/>
          <a:lstStyle/>
          <a:p>
            <a:fld id="{65A5CB6C-E2EF-F145-B8BD-69775E510DCC}" type="slidenum">
              <a:rPr lang="en-US" smtClean="0"/>
              <a:pPr/>
              <a:t>2</a:t>
            </a:fld>
            <a:endParaRPr lang="en-US" dirty="0"/>
          </a:p>
        </p:txBody>
      </p:sp>
    </p:spTree>
    <p:extLst>
      <p:ext uri="{BB962C8B-B14F-4D97-AF65-F5344CB8AC3E}">
        <p14:creationId xmlns:p14="http://schemas.microsoft.com/office/powerpoint/2010/main" val="1041747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5092" y="550615"/>
            <a:ext cx="7769984" cy="553998"/>
          </a:xfrm>
        </p:spPr>
        <p:txBody>
          <a:bodyPr/>
          <a:lstStyle/>
          <a:p>
            <a:r>
              <a:rPr lang="en-US" dirty="0"/>
              <a:t>Dini Spheris </a:t>
            </a:r>
          </a:p>
        </p:txBody>
      </p:sp>
      <p:sp>
        <p:nvSpPr>
          <p:cNvPr id="2" name="Slide Number Placeholder 1"/>
          <p:cNvSpPr>
            <a:spLocks noGrp="1"/>
          </p:cNvSpPr>
          <p:nvPr>
            <p:ph type="sldNum" sz="quarter" idx="10"/>
          </p:nvPr>
        </p:nvSpPr>
        <p:spPr/>
        <p:txBody>
          <a:bodyPr/>
          <a:lstStyle/>
          <a:p>
            <a:fld id="{65A5CB6C-E2EF-F145-B8BD-69775E510DCC}" type="slidenum">
              <a:rPr lang="en-US" smtClean="0"/>
              <a:pPr/>
              <a:t>20</a:t>
            </a:fld>
            <a:endParaRPr lang="en-US" dirty="0"/>
          </a:p>
        </p:txBody>
      </p:sp>
      <p:sp>
        <p:nvSpPr>
          <p:cNvPr id="7" name="Content Placeholder 6"/>
          <p:cNvSpPr>
            <a:spLocks noGrp="1"/>
          </p:cNvSpPr>
          <p:nvPr>
            <p:ph sz="half" idx="1"/>
          </p:nvPr>
        </p:nvSpPr>
        <p:spPr>
          <a:xfrm>
            <a:off x="625270" y="1355578"/>
            <a:ext cx="4784930" cy="4525963"/>
          </a:xfrm>
        </p:spPr>
        <p:txBody>
          <a:bodyPr>
            <a:noAutofit/>
          </a:bodyPr>
          <a:lstStyle/>
          <a:p>
            <a:r>
              <a:rPr lang="en-US" sz="1800" dirty="0">
                <a:solidFill>
                  <a:schemeClr val="tx1"/>
                </a:solidFill>
              </a:rPr>
              <a:t>Deep, nationwide knowledge of fundraising, leadership and performance across philanthropic sectors</a:t>
            </a:r>
          </a:p>
          <a:p>
            <a:r>
              <a:rPr lang="en-US" sz="1800" dirty="0">
                <a:solidFill>
                  <a:schemeClr val="tx1"/>
                </a:solidFill>
              </a:rPr>
              <a:t>Forward-thinking, trusted partners in solutions and success </a:t>
            </a:r>
          </a:p>
          <a:p>
            <a:r>
              <a:rPr lang="en-US" sz="1800" dirty="0">
                <a:solidFill>
                  <a:schemeClr val="tx1"/>
                </a:solidFill>
              </a:rPr>
              <a:t>Client-centered, holistic approach to service delivery</a:t>
            </a:r>
          </a:p>
          <a:p>
            <a:r>
              <a:rPr lang="en-US" sz="1800" dirty="0">
                <a:solidFill>
                  <a:schemeClr val="tx1"/>
                </a:solidFill>
              </a:rPr>
              <a:t>Willingness to think outside the box of traditional fundraising</a:t>
            </a:r>
          </a:p>
          <a:p>
            <a:r>
              <a:rPr lang="en-US" sz="1800" dirty="0">
                <a:solidFill>
                  <a:schemeClr val="tx1"/>
                </a:solidFill>
              </a:rPr>
              <a:t>Customized solutions for your institution today and where you desire to be</a:t>
            </a:r>
          </a:p>
          <a:p>
            <a:r>
              <a:rPr lang="en-US" sz="1800" dirty="0">
                <a:solidFill>
                  <a:schemeClr val="tx1"/>
                </a:solidFill>
              </a:rPr>
              <a:t>As employee-owners, we treat each client’s project and challenge as our own</a:t>
            </a:r>
          </a:p>
          <a:p>
            <a:endParaRPr lang="en-US" sz="1600" dirty="0">
              <a:solidFill>
                <a:schemeClr val="tx1"/>
              </a:solidFill>
            </a:endParaRPr>
          </a:p>
          <a:p>
            <a:pPr marL="0" indent="0">
              <a:buNone/>
            </a:pPr>
            <a:endParaRPr lang="en-US" sz="1600" dirty="0"/>
          </a:p>
        </p:txBody>
      </p:sp>
      <p:pic>
        <p:nvPicPr>
          <p:cNvPr id="1026" name="Picture 2" descr="G:\FIRM INTERNAL\Dini Marketing\Dini Spheris\TRG Mkt\Launch\Spherical Model Files\Without Logo\Dini_SphericalMode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9651" y="1585797"/>
            <a:ext cx="3008374" cy="300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445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Contact Information</a:t>
            </a:r>
          </a:p>
        </p:txBody>
      </p:sp>
      <p:sp>
        <p:nvSpPr>
          <p:cNvPr id="4" name="Content Placeholder 3"/>
          <p:cNvSpPr>
            <a:spLocks noGrp="1"/>
          </p:cNvSpPr>
          <p:nvPr>
            <p:ph sz="half" idx="1"/>
          </p:nvPr>
        </p:nvSpPr>
        <p:spPr>
          <a:xfrm>
            <a:off x="715720" y="1724257"/>
            <a:ext cx="3775893" cy="1708220"/>
          </a:xfrm>
        </p:spPr>
        <p:txBody>
          <a:bodyPr/>
          <a:lstStyle/>
          <a:p>
            <a:pPr marL="0" indent="0">
              <a:spcBef>
                <a:spcPts val="0"/>
              </a:spcBef>
              <a:spcAft>
                <a:spcPts val="0"/>
              </a:spcAft>
              <a:buNone/>
            </a:pPr>
            <a:r>
              <a:rPr lang="en-US" dirty="0">
                <a:solidFill>
                  <a:schemeClr val="tx2"/>
                </a:solidFill>
              </a:rPr>
              <a:t>Dini Spheris</a:t>
            </a:r>
          </a:p>
          <a:p>
            <a:pPr marL="0" indent="0">
              <a:spcBef>
                <a:spcPts val="0"/>
              </a:spcBef>
              <a:spcAft>
                <a:spcPts val="0"/>
              </a:spcAft>
              <a:buNone/>
            </a:pPr>
            <a:r>
              <a:rPr lang="en-US" dirty="0">
                <a:solidFill>
                  <a:schemeClr val="tx2"/>
                </a:solidFill>
              </a:rPr>
              <a:t>2727 Allen Parkway, Suite 1650</a:t>
            </a:r>
          </a:p>
          <a:p>
            <a:pPr marL="0" indent="0">
              <a:spcBef>
                <a:spcPts val="0"/>
              </a:spcBef>
              <a:spcAft>
                <a:spcPts val="0"/>
              </a:spcAft>
              <a:buNone/>
            </a:pPr>
            <a:r>
              <a:rPr lang="en-US" dirty="0">
                <a:solidFill>
                  <a:schemeClr val="tx2"/>
                </a:solidFill>
              </a:rPr>
              <a:t>Houston, TX 77019</a:t>
            </a:r>
          </a:p>
        </p:txBody>
      </p:sp>
      <p:sp>
        <p:nvSpPr>
          <p:cNvPr id="5" name="Content Placeholder 3"/>
          <p:cNvSpPr txBox="1">
            <a:spLocks/>
          </p:cNvSpPr>
          <p:nvPr/>
        </p:nvSpPr>
        <p:spPr>
          <a:xfrm>
            <a:off x="705672" y="3426265"/>
            <a:ext cx="3775893" cy="1495530"/>
          </a:xfrm>
          <a:prstGeom prst="rect">
            <a:avLst/>
          </a:prstGeom>
        </p:spPr>
        <p:txBody>
          <a:bodyPr vert="horz" lIns="0" tIns="45720" rIns="0" bIns="45720" rtlCol="0">
            <a:normAutofit/>
          </a:bodyPr>
          <a:lstStyle>
            <a:lvl1pPr marL="228600" indent="-228600" algn="l" defTabSz="457200" rtl="0" eaLnBrk="1" latinLnBrk="0" hangingPunct="1">
              <a:spcBef>
                <a:spcPct val="20000"/>
              </a:spcBef>
              <a:spcAft>
                <a:spcPts val="600"/>
              </a:spcAft>
              <a:buFont typeface="Arial"/>
              <a:buChar char="•"/>
              <a:defRPr sz="2200" b="0" i="0" kern="1200">
                <a:solidFill>
                  <a:schemeClr val="accent3"/>
                </a:solidFill>
                <a:latin typeface="Myriad Pro"/>
                <a:ea typeface="+mn-ea"/>
                <a:cs typeface="Myriad Pro"/>
              </a:defRPr>
            </a:lvl1pPr>
            <a:lvl2pPr marL="742950" indent="-285750" algn="l" defTabSz="457200" rtl="0" eaLnBrk="1" latinLnBrk="0" hangingPunct="1">
              <a:spcBef>
                <a:spcPct val="20000"/>
              </a:spcBef>
              <a:spcAft>
                <a:spcPts val="600"/>
              </a:spcAft>
              <a:buFont typeface="Arial"/>
              <a:buChar char="–"/>
              <a:defRPr sz="2000" b="0" i="0" kern="1200">
                <a:solidFill>
                  <a:schemeClr val="accent3"/>
                </a:solidFill>
                <a:latin typeface="Myriad Pro"/>
                <a:ea typeface="+mn-ea"/>
                <a:cs typeface="Myriad Pro"/>
              </a:defRPr>
            </a:lvl2pPr>
            <a:lvl3pPr marL="1143000" indent="-228600" algn="l" defTabSz="457200" rtl="0" eaLnBrk="1" latinLnBrk="0" hangingPunct="1">
              <a:spcBef>
                <a:spcPct val="20000"/>
              </a:spcBef>
              <a:spcAft>
                <a:spcPts val="600"/>
              </a:spcAft>
              <a:buFont typeface="Arial"/>
              <a:buChar char="•"/>
              <a:defRPr sz="1800" b="0" i="0" kern="1200">
                <a:solidFill>
                  <a:schemeClr val="accent3"/>
                </a:solidFill>
                <a:latin typeface="Myriad Pro"/>
                <a:ea typeface="+mn-ea"/>
                <a:cs typeface="Myriad Pro"/>
              </a:defRPr>
            </a:lvl3pPr>
            <a:lvl4pPr marL="1600200" indent="-228600" algn="l" defTabSz="457200" rtl="0" eaLnBrk="1" latinLnBrk="0" hangingPunct="1">
              <a:spcBef>
                <a:spcPct val="20000"/>
              </a:spcBef>
              <a:spcAft>
                <a:spcPts val="600"/>
              </a:spcAft>
              <a:buFont typeface="Arial"/>
              <a:buChar char="–"/>
              <a:defRPr sz="1400" b="0" i="0" kern="1200">
                <a:solidFill>
                  <a:schemeClr val="accent3"/>
                </a:solidFill>
                <a:latin typeface="Myriad Pro"/>
                <a:ea typeface="+mn-ea"/>
                <a:cs typeface="Myriad Pro"/>
              </a:defRPr>
            </a:lvl4pPr>
            <a:lvl5pPr marL="2057400" indent="-228600" algn="l" defTabSz="457200" rtl="0" eaLnBrk="1" latinLnBrk="0" hangingPunct="1">
              <a:spcBef>
                <a:spcPct val="20000"/>
              </a:spcBef>
              <a:spcAft>
                <a:spcPts val="600"/>
              </a:spcAft>
              <a:buFont typeface="Arial"/>
              <a:buChar char="»"/>
              <a:defRPr sz="1400" b="0" i="0" kern="1200">
                <a:solidFill>
                  <a:schemeClr val="accent3"/>
                </a:solidFill>
                <a:latin typeface="Myriad Pro"/>
                <a:ea typeface="+mn-ea"/>
                <a:cs typeface="Myriad Pro"/>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spcBef>
                <a:spcPts val="0"/>
              </a:spcBef>
              <a:spcAft>
                <a:spcPts val="0"/>
              </a:spcAft>
              <a:buFont typeface="Arial"/>
              <a:buNone/>
            </a:pPr>
            <a:r>
              <a:rPr lang="en-US" dirty="0">
                <a:solidFill>
                  <a:schemeClr val="tx1"/>
                </a:solidFill>
              </a:rPr>
              <a:t>Michelle Buchanan, CFRE</a:t>
            </a:r>
          </a:p>
          <a:p>
            <a:pPr marL="0" indent="0">
              <a:spcBef>
                <a:spcPts val="0"/>
              </a:spcBef>
              <a:spcAft>
                <a:spcPts val="0"/>
              </a:spcAft>
              <a:buFont typeface="Arial"/>
              <a:buNone/>
            </a:pPr>
            <a:r>
              <a:rPr lang="en-US" sz="1800" dirty="0">
                <a:solidFill>
                  <a:schemeClr val="tx1"/>
                </a:solidFill>
              </a:rPr>
              <a:t>Principal</a:t>
            </a:r>
          </a:p>
          <a:p>
            <a:pPr marL="0" indent="0">
              <a:spcBef>
                <a:spcPts val="0"/>
              </a:spcBef>
              <a:spcAft>
                <a:spcPts val="0"/>
              </a:spcAft>
              <a:buFont typeface="Arial"/>
              <a:buNone/>
            </a:pPr>
            <a:r>
              <a:rPr lang="en-US" sz="1800" dirty="0">
                <a:solidFill>
                  <a:schemeClr val="tx1"/>
                </a:solidFill>
              </a:rPr>
              <a:t>mbuchanan@dinispheris.com</a:t>
            </a:r>
          </a:p>
          <a:p>
            <a:pPr marL="0" indent="0">
              <a:spcBef>
                <a:spcPts val="0"/>
              </a:spcBef>
              <a:spcAft>
                <a:spcPts val="0"/>
              </a:spcAft>
              <a:buFont typeface="Arial"/>
              <a:buNone/>
            </a:pPr>
            <a:r>
              <a:rPr lang="en-US" sz="1800" dirty="0">
                <a:solidFill>
                  <a:schemeClr val="tx1"/>
                </a:solidFill>
              </a:rPr>
              <a:t>713.962.5010</a:t>
            </a:r>
          </a:p>
        </p:txBody>
      </p:sp>
      <p:sp>
        <p:nvSpPr>
          <p:cNvPr id="8" name="Slide Number Placeholder 7"/>
          <p:cNvSpPr>
            <a:spLocks noGrp="1"/>
          </p:cNvSpPr>
          <p:nvPr>
            <p:ph type="sldNum" sz="quarter" idx="12"/>
          </p:nvPr>
        </p:nvSpPr>
        <p:spPr/>
        <p:txBody>
          <a:bodyPr/>
          <a:lstStyle/>
          <a:p>
            <a:fld id="{65A5CB6C-E2EF-F145-B8BD-69775E510DCC}" type="slidenum">
              <a:rPr lang="en-US" smtClean="0"/>
              <a:t>21</a:t>
            </a:fld>
            <a:endParaRPr lang="en-US" dirty="0"/>
          </a:p>
        </p:txBody>
      </p:sp>
    </p:spTree>
    <p:extLst>
      <p:ext uri="{BB962C8B-B14F-4D97-AF65-F5344CB8AC3E}">
        <p14:creationId xmlns:p14="http://schemas.microsoft.com/office/powerpoint/2010/main" val="79317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721" y="1398746"/>
            <a:ext cx="7767051" cy="2462213"/>
          </a:xfrm>
        </p:spPr>
        <p:txBody>
          <a:bodyPr/>
          <a:lstStyle/>
          <a:p>
            <a:r>
              <a:rPr lang="en-US" sz="4000" dirty="0"/>
              <a:t>"These days everyone has the same data regarding the present and the same ignorance regarding the future."</a:t>
            </a:r>
          </a:p>
        </p:txBody>
      </p:sp>
      <p:sp>
        <p:nvSpPr>
          <p:cNvPr id="3" name="TextBox 2"/>
          <p:cNvSpPr txBox="1"/>
          <p:nvPr/>
        </p:nvSpPr>
        <p:spPr>
          <a:xfrm>
            <a:off x="3159135" y="4144559"/>
            <a:ext cx="4500800" cy="461665"/>
          </a:xfrm>
          <a:prstGeom prst="rect">
            <a:avLst/>
          </a:prstGeom>
          <a:noFill/>
        </p:spPr>
        <p:txBody>
          <a:bodyPr wrap="square" rtlCol="0">
            <a:spAutoFit/>
          </a:bodyPr>
          <a:lstStyle/>
          <a:p>
            <a:pPr algn="r"/>
            <a:r>
              <a:rPr lang="en-US" sz="2400" i="1" dirty="0">
                <a:solidFill>
                  <a:schemeClr val="bg1"/>
                </a:solidFill>
                <a:latin typeface="Myriad Pro Light" panose="020B0403030403020204" pitchFamily="34" charset="0"/>
                <a:cs typeface="Myriad Pro Semibold"/>
              </a:rPr>
              <a:t>-Howard Marks</a:t>
            </a:r>
          </a:p>
        </p:txBody>
      </p:sp>
    </p:spTree>
    <p:extLst>
      <p:ext uri="{BB962C8B-B14F-4D97-AF65-F5344CB8AC3E}">
        <p14:creationId xmlns:p14="http://schemas.microsoft.com/office/powerpoint/2010/main" val="37388937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Discussion</a:t>
            </a:r>
          </a:p>
        </p:txBody>
      </p:sp>
      <p:sp>
        <p:nvSpPr>
          <p:cNvPr id="3" name="Content Placeholder 2"/>
          <p:cNvSpPr>
            <a:spLocks noGrp="1"/>
          </p:cNvSpPr>
          <p:nvPr>
            <p:ph idx="1"/>
          </p:nvPr>
        </p:nvSpPr>
        <p:spPr>
          <a:xfrm>
            <a:off x="705672" y="1600200"/>
            <a:ext cx="7769984" cy="4267199"/>
          </a:xfrm>
        </p:spPr>
        <p:txBody>
          <a:bodyPr>
            <a:normAutofit/>
          </a:bodyPr>
          <a:lstStyle/>
          <a:p>
            <a:pPr marL="457200" lvl="0" indent="-457200">
              <a:buFont typeface="+mj-lt"/>
              <a:buAutoNum type="arabicPeriod"/>
            </a:pPr>
            <a:r>
              <a:rPr lang="en-US" dirty="0"/>
              <a:t>Current Environment</a:t>
            </a:r>
          </a:p>
          <a:p>
            <a:pPr marL="457200" lvl="0" indent="-457200">
              <a:buFont typeface="+mj-lt"/>
              <a:buAutoNum type="arabicPeriod"/>
            </a:pPr>
            <a:r>
              <a:rPr lang="en-US" dirty="0"/>
              <a:t>Realignment to adjust to the current situation – staying relevant </a:t>
            </a:r>
          </a:p>
          <a:p>
            <a:pPr marL="457200" lvl="0" indent="-457200">
              <a:buFont typeface="+mj-lt"/>
              <a:buAutoNum type="arabicPeriod"/>
            </a:pPr>
            <a:r>
              <a:rPr lang="en-US" dirty="0"/>
              <a:t>Positioning for success in fundraising </a:t>
            </a:r>
          </a:p>
          <a:p>
            <a:pPr marL="971550" lvl="1" indent="-457200">
              <a:buFont typeface="+mj-lt"/>
              <a:buAutoNum type="alphaLcParenR"/>
            </a:pPr>
            <a:r>
              <a:rPr lang="en-US" dirty="0"/>
              <a:t>Philanthropic messaging </a:t>
            </a:r>
          </a:p>
          <a:p>
            <a:pPr marL="971550" lvl="1" indent="-457200">
              <a:buFont typeface="+mj-lt"/>
              <a:buAutoNum type="alphaLcParenR"/>
            </a:pPr>
            <a:r>
              <a:rPr lang="en-US" dirty="0"/>
              <a:t>Review of current fundraising plans  and strategies</a:t>
            </a:r>
          </a:p>
          <a:p>
            <a:pPr marL="971550" lvl="1" indent="-457200">
              <a:buFont typeface="+mj-lt"/>
              <a:buAutoNum type="alphaLcParenR"/>
            </a:pPr>
            <a:r>
              <a:rPr lang="en-US" dirty="0"/>
              <a:t>Leadership and Board</a:t>
            </a:r>
          </a:p>
          <a:p>
            <a:pPr marL="0" indent="0">
              <a:buNone/>
            </a:pPr>
            <a:endParaRPr lang="en-US" dirty="0">
              <a:solidFill>
                <a:srgbClr val="000000"/>
              </a:solidFill>
            </a:endParaRPr>
          </a:p>
          <a:p>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154458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5A5CB6C-E2EF-F145-B8BD-69775E510DCC}" type="slidenum">
              <a:rPr lang="en-US" smtClean="0"/>
              <a:pPr/>
              <a:t>5</a:t>
            </a:fld>
            <a:endParaRPr lang="en-US" dirty="0"/>
          </a:p>
        </p:txBody>
      </p:sp>
      <p:sp>
        <p:nvSpPr>
          <p:cNvPr id="3" name="Title 2"/>
          <p:cNvSpPr>
            <a:spLocks noGrp="1"/>
          </p:cNvSpPr>
          <p:nvPr>
            <p:ph type="title"/>
          </p:nvPr>
        </p:nvSpPr>
        <p:spPr/>
        <p:txBody>
          <a:bodyPr/>
          <a:lstStyle/>
          <a:p>
            <a:r>
              <a:rPr lang="en-US" dirty="0"/>
              <a:t>Current Environment</a:t>
            </a:r>
          </a:p>
        </p:txBody>
      </p:sp>
      <p:sp>
        <p:nvSpPr>
          <p:cNvPr id="4" name="Content Placeholder 3"/>
          <p:cNvSpPr>
            <a:spLocks noGrp="1"/>
          </p:cNvSpPr>
          <p:nvPr>
            <p:ph sz="half" idx="1"/>
          </p:nvPr>
        </p:nvSpPr>
        <p:spPr>
          <a:xfrm>
            <a:off x="705672" y="1344670"/>
            <a:ext cx="7769984" cy="4525963"/>
          </a:xfrm>
        </p:spPr>
        <p:txBody>
          <a:bodyPr/>
          <a:lstStyle/>
          <a:p>
            <a:r>
              <a:rPr lang="en-US" b="1" dirty="0"/>
              <a:t>Global Pandemic: </a:t>
            </a:r>
            <a:r>
              <a:rPr lang="en-US" dirty="0"/>
              <a:t>One of the greatest pandemics since the Spanish Flu 102 years ago.</a:t>
            </a:r>
          </a:p>
          <a:p>
            <a:r>
              <a:rPr lang="en-US" b="1" dirty="0"/>
              <a:t>Failing economy: </a:t>
            </a:r>
            <a:r>
              <a:rPr lang="en-US" dirty="0"/>
              <a:t>The greatest economic contraction since the Great Depression, which ended 80 years ago.</a:t>
            </a:r>
          </a:p>
          <a:p>
            <a:r>
              <a:rPr lang="en-US" b="1" dirty="0"/>
              <a:t>Oil Market Crash: </a:t>
            </a:r>
            <a:r>
              <a:rPr lang="en-US" dirty="0"/>
              <a:t>The greatest oil-price decline in the OPEC era.</a:t>
            </a:r>
          </a:p>
          <a:p>
            <a:r>
              <a:rPr lang="en-US" b="1" dirty="0"/>
              <a:t>Financial Intervention: </a:t>
            </a:r>
            <a:r>
              <a:rPr lang="en-US" dirty="0"/>
              <a:t>The largest central bank/government intervention of all time.</a:t>
            </a:r>
          </a:p>
          <a:p>
            <a:pPr marL="0" indent="0">
              <a:buNone/>
            </a:pPr>
            <a:endParaRPr lang="en-US" dirty="0"/>
          </a:p>
        </p:txBody>
      </p:sp>
    </p:spTree>
    <p:extLst>
      <p:ext uri="{BB962C8B-B14F-4D97-AF65-F5344CB8AC3E}">
        <p14:creationId xmlns:p14="http://schemas.microsoft.com/office/powerpoint/2010/main" val="61003793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5A5CB6C-E2EF-F145-B8BD-69775E510DCC}" type="slidenum">
              <a:rPr lang="en-US" smtClean="0"/>
              <a:pPr/>
              <a:t>6</a:t>
            </a:fld>
            <a:endParaRPr lang="en-US" dirty="0"/>
          </a:p>
        </p:txBody>
      </p:sp>
      <p:sp>
        <p:nvSpPr>
          <p:cNvPr id="3" name="Title 2"/>
          <p:cNvSpPr>
            <a:spLocks noGrp="1"/>
          </p:cNvSpPr>
          <p:nvPr>
            <p:ph type="title"/>
          </p:nvPr>
        </p:nvSpPr>
        <p:spPr>
          <a:xfrm>
            <a:off x="705672" y="528799"/>
            <a:ext cx="7981128" cy="553998"/>
          </a:xfrm>
        </p:spPr>
        <p:txBody>
          <a:bodyPr/>
          <a:lstStyle/>
          <a:p>
            <a:r>
              <a:rPr lang="en-US" dirty="0"/>
              <a:t>The Reality of Nonprofits Today</a:t>
            </a:r>
          </a:p>
        </p:txBody>
      </p:sp>
      <p:sp>
        <p:nvSpPr>
          <p:cNvPr id="4" name="Content Placeholder 3"/>
          <p:cNvSpPr>
            <a:spLocks noGrp="1"/>
          </p:cNvSpPr>
          <p:nvPr>
            <p:ph sz="half" idx="1"/>
          </p:nvPr>
        </p:nvSpPr>
        <p:spPr>
          <a:xfrm>
            <a:off x="705672" y="1344670"/>
            <a:ext cx="7769984" cy="4525963"/>
          </a:xfrm>
        </p:spPr>
        <p:txBody>
          <a:bodyPr>
            <a:normAutofit lnSpcReduction="10000"/>
          </a:bodyPr>
          <a:lstStyle/>
          <a:p>
            <a:r>
              <a:rPr lang="en-US" dirty="0"/>
              <a:t>Challenges around </a:t>
            </a:r>
            <a:r>
              <a:rPr lang="en-US" b="1" u="sng" dirty="0"/>
              <a:t>program delivery and fundraising</a:t>
            </a:r>
            <a:r>
              <a:rPr lang="en-US" dirty="0"/>
              <a:t>, prompting new ways of thinking about each.</a:t>
            </a:r>
          </a:p>
          <a:p>
            <a:r>
              <a:rPr lang="en-US" b="1" u="sng" dirty="0"/>
              <a:t>Contact with donors </a:t>
            </a:r>
            <a:r>
              <a:rPr lang="en-US" dirty="0"/>
              <a:t>is becoming even more personal and  meaningful.</a:t>
            </a:r>
          </a:p>
          <a:p>
            <a:r>
              <a:rPr lang="en-US" b="1" u="sng" dirty="0"/>
              <a:t>Communications, annual fundraising and major gifts </a:t>
            </a:r>
            <a:r>
              <a:rPr lang="en-US" dirty="0"/>
              <a:t>quickly rose as priority focus strategies.</a:t>
            </a:r>
          </a:p>
          <a:p>
            <a:r>
              <a:rPr lang="en-US" b="1" u="sng" dirty="0"/>
              <a:t>Planned giving, capital and endowment fundraising </a:t>
            </a:r>
            <a:r>
              <a:rPr lang="en-US" dirty="0"/>
              <a:t>are lower priority.</a:t>
            </a:r>
          </a:p>
          <a:p>
            <a:r>
              <a:rPr lang="en-US" dirty="0"/>
              <a:t>Increased dependence on and use of </a:t>
            </a:r>
            <a:r>
              <a:rPr lang="en-US" b="1" u="sng" dirty="0"/>
              <a:t>technology</a:t>
            </a:r>
            <a:r>
              <a:rPr lang="en-US" dirty="0"/>
              <a:t>.</a:t>
            </a:r>
          </a:p>
          <a:p>
            <a:r>
              <a:rPr lang="en-US" b="1" u="sng" dirty="0"/>
              <a:t>Board members </a:t>
            </a:r>
            <a:r>
              <a:rPr lang="en-US" dirty="0"/>
              <a:t>showing mixed engagement and confidence regarding fundraising.</a:t>
            </a:r>
          </a:p>
          <a:p>
            <a:endParaRPr lang="en-US" dirty="0"/>
          </a:p>
        </p:txBody>
      </p:sp>
    </p:spTree>
    <p:extLst>
      <p:ext uri="{BB962C8B-B14F-4D97-AF65-F5344CB8AC3E}">
        <p14:creationId xmlns:p14="http://schemas.microsoft.com/office/powerpoint/2010/main" val="265896600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672" y="528799"/>
            <a:ext cx="7769984" cy="923330"/>
          </a:xfrm>
        </p:spPr>
        <p:txBody>
          <a:bodyPr/>
          <a:lstStyle/>
          <a:p>
            <a:r>
              <a:rPr lang="en-US" sz="3000" dirty="0"/>
              <a:t>Start the Process of Realignment: Budgets, Programming and Fundraising</a:t>
            </a:r>
          </a:p>
        </p:txBody>
      </p:sp>
      <p:sp>
        <p:nvSpPr>
          <p:cNvPr id="3" name="Content Placeholder 2"/>
          <p:cNvSpPr>
            <a:spLocks noGrp="1"/>
          </p:cNvSpPr>
          <p:nvPr>
            <p:ph sz="half" idx="1"/>
          </p:nvPr>
        </p:nvSpPr>
        <p:spPr>
          <a:xfrm>
            <a:off x="705672" y="1905000"/>
            <a:ext cx="7769984" cy="2514600"/>
          </a:xfrm>
        </p:spPr>
        <p:txBody>
          <a:bodyPr>
            <a:normAutofit fontScale="25000" lnSpcReduction="20000"/>
          </a:bodyPr>
          <a:lstStyle/>
          <a:p>
            <a:pPr marL="0" indent="0">
              <a:buNone/>
            </a:pPr>
            <a:r>
              <a:rPr lang="en-US" sz="9600" b="1" u="sng" dirty="0"/>
              <a:t>Define not reinvent </a:t>
            </a:r>
            <a:r>
              <a:rPr lang="en-US" sz="9600" dirty="0"/>
              <a:t>your organization’s cohesive response to change – </a:t>
            </a:r>
            <a:r>
              <a:rPr lang="en-US" sz="9600" i="1" dirty="0"/>
              <a:t>your philosophy or strategy for moving forward with many unknowns.</a:t>
            </a:r>
          </a:p>
          <a:p>
            <a:pPr marL="342900" indent="-342900">
              <a:buFont typeface="Arial" panose="020B0604020202020204" pitchFamily="34" charset="0"/>
              <a:buChar char="•"/>
            </a:pPr>
            <a:r>
              <a:rPr lang="en-US" sz="9600" dirty="0">
                <a:solidFill>
                  <a:srgbClr val="000000"/>
                </a:solidFill>
              </a:rPr>
              <a:t>Remain mission focused</a:t>
            </a:r>
          </a:p>
          <a:p>
            <a:pPr marL="342900" indent="-342900">
              <a:buFont typeface="Arial" panose="020B0604020202020204" pitchFamily="34" charset="0"/>
              <a:buChar char="•"/>
            </a:pPr>
            <a:r>
              <a:rPr lang="en-US" sz="9600" dirty="0">
                <a:solidFill>
                  <a:srgbClr val="000000"/>
                </a:solidFill>
              </a:rPr>
              <a:t>Reset the budget : </a:t>
            </a:r>
            <a:r>
              <a:rPr lang="en-US" sz="9600" dirty="0"/>
              <a:t>expense and revenue – through at least June 2021</a:t>
            </a:r>
          </a:p>
          <a:p>
            <a:pPr marL="342900" indent="-342900">
              <a:buFont typeface="Arial" panose="020B0604020202020204" pitchFamily="34" charset="0"/>
              <a:buChar char="•"/>
            </a:pPr>
            <a:r>
              <a:rPr lang="en-US" sz="9600" dirty="0"/>
              <a:t>Right size fundraising expectations:  make informed adjustments; include thoughts of the  Top 25 Donors</a:t>
            </a:r>
          </a:p>
          <a:p>
            <a:pPr marL="342900" indent="-342900">
              <a:buFont typeface="Arial" panose="020B0604020202020204" pitchFamily="34" charset="0"/>
              <a:buChar char="•"/>
            </a:pPr>
            <a:r>
              <a:rPr lang="en-US" sz="9600" dirty="0"/>
              <a:t>Consider collaboration opportunities</a:t>
            </a:r>
          </a:p>
          <a:p>
            <a:pPr marL="342900" indent="-342900">
              <a:buFont typeface="Arial" panose="020B0604020202020204" pitchFamily="34" charset="0"/>
              <a:buChar char="•"/>
            </a:pPr>
            <a:r>
              <a:rPr lang="en-US" sz="9600" dirty="0"/>
              <a:t>Review and confirm endowment and spending policies</a:t>
            </a:r>
          </a:p>
          <a:p>
            <a:endParaRPr lang="en-US" dirty="0"/>
          </a:p>
          <a:p>
            <a:pPr marL="0" indent="0">
              <a:buNone/>
            </a:pPr>
            <a:r>
              <a:rPr lang="en-US" altLang="en-US" sz="3200" dirty="0"/>
              <a:t>				</a:t>
            </a:r>
          </a:p>
        </p:txBody>
      </p:sp>
    </p:spTree>
    <p:extLst>
      <p:ext uri="{BB962C8B-B14F-4D97-AF65-F5344CB8AC3E}">
        <p14:creationId xmlns:p14="http://schemas.microsoft.com/office/powerpoint/2010/main" val="3197698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200" y="2127571"/>
            <a:ext cx="7767051" cy="1477328"/>
          </a:xfrm>
        </p:spPr>
        <p:txBody>
          <a:bodyPr/>
          <a:lstStyle/>
          <a:p>
            <a:r>
              <a:rPr lang="en-US" dirty="0"/>
              <a:t>Positioning for Success in Fundraising</a:t>
            </a:r>
          </a:p>
        </p:txBody>
      </p:sp>
    </p:spTree>
    <p:extLst>
      <p:ext uri="{BB962C8B-B14F-4D97-AF65-F5344CB8AC3E}">
        <p14:creationId xmlns:p14="http://schemas.microsoft.com/office/powerpoint/2010/main" val="400644312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Philanthropic Messaging </a:t>
            </a:r>
          </a:p>
        </p:txBody>
      </p:sp>
      <p:graphicFrame>
        <p:nvGraphicFramePr>
          <p:cNvPr id="4" name="Content Placeholder 3"/>
          <p:cNvGraphicFramePr>
            <a:graphicFrameLocks noGrp="1"/>
          </p:cNvGraphicFramePr>
          <p:nvPr>
            <p:ph sz="half" idx="1"/>
          </p:nvPr>
        </p:nvGraphicFramePr>
        <p:xfrm>
          <a:off x="706438" y="1447800"/>
          <a:ext cx="7769225" cy="490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2214964"/>
      </p:ext>
    </p:extLst>
  </p:cSld>
  <p:clrMapOvr>
    <a:masterClrMapping/>
  </p:clrMapOvr>
</p:sld>
</file>

<file path=ppt/theme/theme1.xml><?xml version="1.0" encoding="utf-8"?>
<a:theme xmlns:a="http://schemas.openxmlformats.org/drawingml/2006/main" name="Dini Spheris">
  <a:themeElements>
    <a:clrScheme name="Dini Spheris">
      <a:dk1>
        <a:srgbClr val="3B3C3E"/>
      </a:dk1>
      <a:lt1>
        <a:srgbClr val="FFFFFF"/>
      </a:lt1>
      <a:dk2>
        <a:srgbClr val="151F6D"/>
      </a:dk2>
      <a:lt2>
        <a:srgbClr val="FFFFFF"/>
      </a:lt2>
      <a:accent1>
        <a:srgbClr val="00B2A9"/>
      </a:accent1>
      <a:accent2>
        <a:srgbClr val="3F2A56"/>
      </a:accent2>
      <a:accent3>
        <a:srgbClr val="75787B"/>
      </a:accent3>
      <a:accent4>
        <a:srgbClr val="004F59"/>
      </a:accent4>
      <a:accent5>
        <a:srgbClr val="535435"/>
      </a:accent5>
      <a:accent6>
        <a:srgbClr val="3F2021"/>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ini Spheris" id="{9311A437-B4F5-4CEE-86D7-504326AF087F}" vid="{835BDBCB-5A6E-4F0E-BC46-23CA61C4E6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625EFFFDA86442BF26C4B760C580B5" ma:contentTypeVersion="15" ma:contentTypeDescription="Create a new document." ma:contentTypeScope="" ma:versionID="c3fa6d9b7bcd617ce002294f7ae7534a">
  <xsd:schema xmlns:xsd="http://www.w3.org/2001/XMLSchema" xmlns:xs="http://www.w3.org/2001/XMLSchema" xmlns:p="http://schemas.microsoft.com/office/2006/metadata/properties" xmlns:ns1="http://schemas.microsoft.com/sharepoint/v3" xmlns:ns3="01c462d5-e589-434b-a861-ced858cc0903" xmlns:ns4="e0548fc7-7834-4d49-bd5e-c13eb624f015" targetNamespace="http://schemas.microsoft.com/office/2006/metadata/properties" ma:root="true" ma:fieldsID="2c63126a80e95446ea934eb0013d93f5" ns1:_="" ns3:_="" ns4:_="">
    <xsd:import namespace="http://schemas.microsoft.com/sharepoint/v3"/>
    <xsd:import namespace="01c462d5-e589-434b-a861-ced858cc0903"/>
    <xsd:import namespace="e0548fc7-7834-4d49-bd5e-c13eb624f01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c462d5-e589-434b-a861-ced858cc09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548fc7-7834-4d49-bd5e-c13eb624f01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BECA0A-510A-4B8E-8A24-97B674422D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1c462d5-e589-434b-a861-ced858cc0903"/>
    <ds:schemaRef ds:uri="e0548fc7-7834-4d49-bd5e-c13eb624f0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2B09F7-DD29-41DE-866C-252A03277351}">
  <ds:schemaRefs>
    <ds:schemaRef ds:uri="http://purl.org/dc/term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01c462d5-e589-434b-a861-ced858cc0903"/>
    <ds:schemaRef ds:uri="http://schemas.microsoft.com/office/infopath/2007/PartnerControls"/>
    <ds:schemaRef ds:uri="http://schemas.openxmlformats.org/package/2006/metadata/core-properties"/>
    <ds:schemaRef ds:uri="e0548fc7-7834-4d49-bd5e-c13eb624f015"/>
    <ds:schemaRef ds:uri="http://schemas.microsoft.com/sharepoint/v3"/>
  </ds:schemaRefs>
</ds:datastoreItem>
</file>

<file path=customXml/itemProps3.xml><?xml version="1.0" encoding="utf-8"?>
<ds:datastoreItem xmlns:ds="http://schemas.openxmlformats.org/officeDocument/2006/customXml" ds:itemID="{F7C711C9-8B83-4D1B-9821-E050C08431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Dini Spheris</Template>
  <TotalTime>2585</TotalTime>
  <Words>2023</Words>
  <Application>Microsoft Office PowerPoint</Application>
  <PresentationFormat>On-screen Show (4:3)</PresentationFormat>
  <Paragraphs>255</Paragraphs>
  <Slides>21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Myriad Pro</vt:lpstr>
      <vt:lpstr>Myriad Pro Light</vt:lpstr>
      <vt:lpstr>Dini Spheris</vt:lpstr>
      <vt:lpstr>What's Next: Reorienting Expectations and Finding Solid Ground   </vt:lpstr>
      <vt:lpstr>Michelle Buchanan, CFRE</vt:lpstr>
      <vt:lpstr>"These days everyone has the same data regarding the present and the same ignorance regarding the future."</vt:lpstr>
      <vt:lpstr>Today’s Discussion</vt:lpstr>
      <vt:lpstr>Current Environment</vt:lpstr>
      <vt:lpstr>The Reality of Nonprofits Today</vt:lpstr>
      <vt:lpstr>Start the Process of Realignment: Budgets, Programming and Fundraising</vt:lpstr>
      <vt:lpstr>Positioning for Success in Fundraising</vt:lpstr>
      <vt:lpstr>Philanthropic Messaging </vt:lpstr>
      <vt:lpstr>Communication and Messaging</vt:lpstr>
      <vt:lpstr>Communication and Messaging</vt:lpstr>
      <vt:lpstr>Fundraising Plans</vt:lpstr>
      <vt:lpstr> Annual Fundraising Opportunities</vt:lpstr>
      <vt:lpstr>Major Gifts Opportunities</vt:lpstr>
      <vt:lpstr>Major Gifts Opportunities</vt:lpstr>
      <vt:lpstr>Organizational Leadership </vt:lpstr>
      <vt:lpstr>Board Leadership </vt:lpstr>
      <vt:lpstr>A Word About Campaigning</vt:lpstr>
      <vt:lpstr>“We believe there are moments in life that should be defined by our vision, values, hopes and dreams, not by a virus.”</vt:lpstr>
      <vt:lpstr>Dini Spheris </vt:lpstr>
      <vt:lpstr>Contact Information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ACAM Resource Development: Current Trends</dc:title>
  <dc:creator>Holly Lang</dc:creator>
  <cp:lastModifiedBy>Courtney Reed</cp:lastModifiedBy>
  <cp:revision>183</cp:revision>
  <cp:lastPrinted>2019-02-26T16:19:06Z</cp:lastPrinted>
  <dcterms:created xsi:type="dcterms:W3CDTF">2018-03-21T02:59:19Z</dcterms:created>
  <dcterms:modified xsi:type="dcterms:W3CDTF">2020-05-08T15:52:24Z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0x01010045625EFFFDA86442BF26C4B760C580B5</vt:lpwstr>
  </property>
</Properties>
</file>